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8E2C-5627-45A6-8DC1-4C0DAE0208C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6B7CD-C736-489E-AF26-24F5BCE9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E56A-ACEE-4DD0-9550-4A47E9E6A701}" type="datetime1">
              <a:rPr lang="en-US" smtClean="0"/>
              <a:t>9/8/2015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2E4B-83DD-423D-B30C-A14A85A7F136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F80B-83EE-44C8-B57F-48DFC1CF1F1B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FBD7-BA13-4648-83CA-E4DE1FC32FD8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4FD5-14DC-4BE4-BEF2-CECFE7653873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A401-318C-4EB8-84C2-86D05ABC82FA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149-DC95-4DFA-BD85-BB3B547B20F3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9B5B-3456-4674-915B-CF06471865DB}" type="datetime1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2078-98AD-4A97-A007-D314C8A97F09}" type="datetime1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716C-D1D0-44DC-84A2-2095C947B125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5FA8-B4AD-403D-A3D1-D804DB202F4E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C4578-9A55-42E8-8536-873752480B38}" type="datetime1">
              <a:rPr lang="en-US" smtClean="0"/>
              <a:t>9/8/2015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8C582-0469-41CE-8480-9715DC32CE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ritandtruth.org/bibles/nasb/b51c001.htm#Col._C1V1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THE FRUIT OF THE SPIRIT IS: patience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4000" b="1" u="sng" dirty="0" smtClean="0">
                <a:latin typeface="Algerian" pitchFamily="82" charset="0"/>
              </a:rPr>
              <a:t>LONGSUFFERING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92D050"/>
                </a:solidFill>
                <a:latin typeface="Algerian" pitchFamily="82" charset="0"/>
              </a:rPr>
              <a:t>or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b="1" u="sng" dirty="0" smtClean="0">
                <a:solidFill>
                  <a:srgbClr val="00B0F0"/>
                </a:solidFill>
                <a:latin typeface="Algerian" pitchFamily="82" charset="0"/>
              </a:rPr>
              <a:t>forbearance</a:t>
            </a:r>
            <a:endParaRPr lang="en-US" sz="4000" b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1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lgerian" pitchFamily="82" charset="0"/>
              </a:rPr>
              <a:t>French</a:t>
            </a:r>
            <a:r>
              <a:rPr lang="en-US" sz="6000" b="1" dirty="0" smtClean="0">
                <a:solidFill>
                  <a:srgbClr val="FFFF00"/>
                </a:solidFill>
                <a:latin typeface="Algerian" pitchFamily="82" charset="0"/>
              </a:rPr>
              <a:t> (LA PATIENCE)</a:t>
            </a:r>
            <a:endParaRPr lang="en-US" sz="60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276600"/>
            <a:ext cx="2902527" cy="35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105150" cy="35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743200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>
                <a:latin typeface="Arial Black" pitchFamily="34" charset="0"/>
              </a:rPr>
              <a:t>Romans </a:t>
            </a:r>
            <a:r>
              <a:rPr lang="en-US" sz="3900" b="1" dirty="0" smtClean="0">
                <a:latin typeface="Arial Black" pitchFamily="34" charset="0"/>
              </a:rPr>
              <a:t>12:12</a:t>
            </a:r>
            <a:endParaRPr lang="en-US" sz="3900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900" b="1" dirty="0" smtClean="0">
                <a:latin typeface="Arial Black" pitchFamily="34" charset="0"/>
              </a:rPr>
              <a:t>Rejoicing </a:t>
            </a:r>
            <a:r>
              <a:rPr lang="en-US" sz="3900" b="1" dirty="0">
                <a:latin typeface="Arial Black" pitchFamily="34" charset="0"/>
              </a:rPr>
              <a:t>in hope; patient in tribulation; continuing instant in prayer</a:t>
            </a:r>
            <a:r>
              <a:rPr lang="en-US" sz="3900" b="1" dirty="0" smtClean="0">
                <a:latin typeface="Arial Black" pitchFamily="34" charset="0"/>
              </a:rPr>
              <a:t>;</a:t>
            </a:r>
            <a:endParaRPr lang="en-US" sz="39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 Black" pitchFamily="34" charset="0"/>
              </a:rPr>
              <a:t>Romains </a:t>
            </a:r>
            <a:r>
              <a:rPr lang="fr-FR" sz="3600" b="1" dirty="0" smtClean="0">
                <a:solidFill>
                  <a:srgbClr val="FF0000"/>
                </a:solidFill>
                <a:latin typeface="Arial Black" pitchFamily="34" charset="0"/>
              </a:rPr>
              <a:t>12:12</a:t>
            </a:r>
            <a:endParaRPr lang="fr-FR" sz="36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fr-FR" sz="3600" b="1" dirty="0" smtClean="0">
                <a:solidFill>
                  <a:srgbClr val="FF0000"/>
                </a:solidFill>
                <a:latin typeface="Arial Black" pitchFamily="34" charset="0"/>
              </a:rPr>
              <a:t>Réjouissez-vous </a:t>
            </a:r>
            <a:r>
              <a:rPr lang="fr-FR" sz="3600" b="1" dirty="0">
                <a:solidFill>
                  <a:srgbClr val="FF0000"/>
                </a:solidFill>
                <a:latin typeface="Arial Black" pitchFamily="34" charset="0"/>
              </a:rPr>
              <a:t>en espérance. Soyez patients dans l'affliction. Persévérez dans la prière</a:t>
            </a:r>
            <a:r>
              <a:rPr lang="fr-FR" sz="36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fr-FR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itchFamily="34" charset="0"/>
              </a:rPr>
              <a:t>1 Timothy </a:t>
            </a:r>
            <a:r>
              <a:rPr lang="en-US" sz="2800" b="1" dirty="0" smtClean="0">
                <a:latin typeface="Arial Black" pitchFamily="34" charset="0"/>
              </a:rPr>
              <a:t>1:16</a:t>
            </a:r>
            <a:endParaRPr lang="en-US" sz="2800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Black" pitchFamily="34" charset="0"/>
              </a:rPr>
              <a:t>Howbeit </a:t>
            </a:r>
            <a:r>
              <a:rPr lang="en-US" sz="2800" b="1" dirty="0">
                <a:latin typeface="Arial Black" pitchFamily="34" charset="0"/>
              </a:rPr>
              <a:t>for this cause I obtained mercy, that in me first Jesus Christ might </a:t>
            </a:r>
            <a:r>
              <a:rPr lang="en-US" sz="2800" b="1" dirty="0" err="1">
                <a:latin typeface="Arial Black" pitchFamily="34" charset="0"/>
              </a:rPr>
              <a:t>shew</a:t>
            </a:r>
            <a:r>
              <a:rPr lang="en-US" sz="2800" b="1" dirty="0">
                <a:latin typeface="Arial Black" pitchFamily="34" charset="0"/>
              </a:rPr>
              <a:t> forth all longsuffering, for a pattern to them which should hereafter believe on him to life everlasting.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1 Timothée 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1:16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Mais </a:t>
            </a:r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j'ai obtenu miséricorde, afin que Jésus Christ fît voir en moi le premier toute sa longanimité, pour que je servisse d'exemple à ceux qui croiraient en lui pour la vie éternelle.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Hebrews </a:t>
            </a:r>
            <a:r>
              <a:rPr lang="en-US" sz="3200" b="1" dirty="0" smtClean="0">
                <a:latin typeface="Arial Black" pitchFamily="34" charset="0"/>
              </a:rPr>
              <a:t>6:12</a:t>
            </a:r>
            <a:endParaRPr lang="en-US" sz="3200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 Black" pitchFamily="34" charset="0"/>
              </a:rPr>
              <a:t>That </a:t>
            </a:r>
            <a:r>
              <a:rPr lang="en-US" sz="3200" b="1" dirty="0">
                <a:latin typeface="Arial Black" pitchFamily="34" charset="0"/>
              </a:rPr>
              <a:t>ye be not slothful, but followers of them who through faith and patience inherit the </a:t>
            </a:r>
            <a:r>
              <a:rPr lang="en-US" sz="3200" b="1" dirty="0" smtClean="0">
                <a:latin typeface="Arial Black" pitchFamily="34" charset="0"/>
              </a:rPr>
              <a:t>promises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Black" pitchFamily="34" charset="0"/>
              </a:rPr>
              <a:t>Hébreux </a:t>
            </a: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6:12</a:t>
            </a:r>
            <a:endParaRPr lang="fr-FR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en </a:t>
            </a:r>
            <a:r>
              <a:rPr lang="fr-FR" sz="3200" b="1" dirty="0">
                <a:solidFill>
                  <a:srgbClr val="FF0000"/>
                </a:solidFill>
                <a:latin typeface="Arial Black" pitchFamily="34" charset="0"/>
              </a:rPr>
              <a:t>sorte que vous ne vous relâchiez point, et que voue imitiez ceux qui, par la foi et la persévérance, héritent des promesses</a:t>
            </a: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fr-FR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3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itchFamily="34" charset="0"/>
              </a:rPr>
              <a:t>2 Peter </a:t>
            </a:r>
            <a:r>
              <a:rPr lang="en-US" sz="2800" b="1" dirty="0" smtClean="0">
                <a:latin typeface="Arial Black" pitchFamily="34" charset="0"/>
              </a:rPr>
              <a:t>3:15</a:t>
            </a:r>
            <a:endParaRPr lang="en-US" sz="2800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Black" pitchFamily="34" charset="0"/>
              </a:rPr>
              <a:t>And </a:t>
            </a:r>
            <a:r>
              <a:rPr lang="en-US" sz="2800" b="1" dirty="0">
                <a:latin typeface="Arial Black" pitchFamily="34" charset="0"/>
              </a:rPr>
              <a:t>account that the longsuffering of our Lord is salvation; even as our beloved brother Paul also according to the wisdom given unto him hath written unto you</a:t>
            </a:r>
            <a:r>
              <a:rPr lang="en-US" sz="2800" b="1" dirty="0" smtClean="0">
                <a:latin typeface="Arial Black" pitchFamily="34" charset="0"/>
              </a:rPr>
              <a:t>;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2 Pierre 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3:15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fr-FR" sz="2800" b="1" baseline="30000" dirty="0">
                <a:solidFill>
                  <a:srgbClr val="FF0000"/>
                </a:solidFill>
                <a:latin typeface="Arial Black" pitchFamily="34" charset="0"/>
              </a:rPr>
              <a:t>15 </a:t>
            </a:r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Croyez que la patience de notre Seigneur est votre salut, comme notre bien-aimé frère Paul vous l'a aussi écrit, selon la sagesse qui lui a été donnée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03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Algerian" pitchFamily="82" charset="0"/>
              </a:rPr>
              <a:t>FARMERS LONGSUFFERING</a:t>
            </a:r>
            <a:endParaRPr lang="en-US" sz="5400" b="1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1336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93693"/>
            <a:ext cx="2857500" cy="27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3693"/>
            <a:ext cx="3581400" cy="27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5720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5720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3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 Black" pitchFamily="34" charset="0"/>
              </a:rPr>
              <a:t>LONGSUFFERING ( LA PATIENCE</a:t>
            </a:r>
            <a:r>
              <a:rPr lang="en-US" sz="2800" b="1" dirty="0" smtClean="0">
                <a:solidFill>
                  <a:srgbClr val="00B050"/>
                </a:solidFill>
                <a:latin typeface="Arial Black" pitchFamily="34" charset="0"/>
              </a:rPr>
              <a:t>)</a:t>
            </a:r>
            <a:br>
              <a:rPr lang="en-US" sz="28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Arial Black" pitchFamily="34" charset="0"/>
              </a:rPr>
              <a:t>WILL MAKE YOU INERRITE THE KINGDOM.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58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4101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</a:rPr>
              <a:t>LET’S REPEAT THIS TOGETHER…..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PATIENCE, PATIENCE, PATIENCE</a:t>
            </a:r>
          </a:p>
          <a:p>
            <a:r>
              <a:rPr lang="en-US" dirty="0" smtClean="0"/>
              <a:t>PATIENCE WITH YOUR PARENTS</a:t>
            </a:r>
          </a:p>
          <a:p>
            <a:r>
              <a:rPr lang="en-US" dirty="0" smtClean="0"/>
              <a:t>PATIENCE WITH YOUR BROTHER</a:t>
            </a:r>
          </a:p>
          <a:p>
            <a:r>
              <a:rPr lang="en-US" dirty="0" smtClean="0"/>
              <a:t>PATIENCE WITH YOUR SISTER</a:t>
            </a:r>
          </a:p>
          <a:p>
            <a:r>
              <a:rPr lang="en-US" dirty="0" smtClean="0"/>
              <a:t>PATIENCE WITH YOUR HUSBAND</a:t>
            </a:r>
          </a:p>
          <a:p>
            <a:r>
              <a:rPr lang="en-US" dirty="0" smtClean="0"/>
              <a:t>PATIENCE WITH YOUR WIFE</a:t>
            </a:r>
          </a:p>
          <a:p>
            <a:r>
              <a:rPr lang="en-US" dirty="0" smtClean="0"/>
              <a:t>PATIENCE, PATIENCE, PATIENCE</a:t>
            </a:r>
          </a:p>
          <a:p>
            <a:r>
              <a:rPr lang="en-US" dirty="0" smtClean="0"/>
              <a:t>PATIENCE WITH YOUR NEIGHBORS</a:t>
            </a:r>
          </a:p>
          <a:p>
            <a:r>
              <a:rPr lang="en-US" dirty="0" smtClean="0"/>
              <a:t>PATIENCE WITH YOUR CHILDREN</a:t>
            </a:r>
          </a:p>
          <a:p>
            <a:r>
              <a:rPr lang="en-US" dirty="0" smtClean="0"/>
              <a:t>PATIENCE WITH YOUR CHURCH</a:t>
            </a:r>
          </a:p>
          <a:p>
            <a:r>
              <a:rPr lang="en-US" dirty="0" smtClean="0"/>
              <a:t>PATIENCE WITH YOURSELF</a:t>
            </a:r>
          </a:p>
          <a:p>
            <a:r>
              <a:rPr lang="en-US" dirty="0" smtClean="0"/>
              <a:t>PATIENCE WITH YOUR FRIENDS</a:t>
            </a:r>
          </a:p>
          <a:p>
            <a:r>
              <a:rPr lang="en-US" dirty="0" smtClean="0"/>
              <a:t>PATIENCE WITH YOUR ENNEMIES</a:t>
            </a:r>
          </a:p>
          <a:p>
            <a:r>
              <a:rPr lang="en-US" dirty="0" smtClean="0"/>
              <a:t>PATIENCE WITH YOUR SCHOOL</a:t>
            </a:r>
          </a:p>
          <a:p>
            <a:r>
              <a:rPr lang="en-US" dirty="0" smtClean="0"/>
              <a:t>PATIENCE WITH YOUR CO-WORKER</a:t>
            </a:r>
          </a:p>
          <a:p>
            <a:r>
              <a:rPr lang="en-US" dirty="0" smtClean="0"/>
              <a:t>PATIENCE WITH YOUR BOSS</a:t>
            </a:r>
          </a:p>
          <a:p>
            <a:r>
              <a:rPr lang="en-US" dirty="0" smtClean="0"/>
              <a:t>PETIENCE WITH YOUR LOVE ONE</a:t>
            </a:r>
          </a:p>
          <a:p>
            <a:r>
              <a:rPr lang="en-US" dirty="0" smtClean="0"/>
              <a:t>PATIENCE WITH YOUR GOD, </a:t>
            </a:r>
          </a:p>
          <a:p>
            <a:r>
              <a:rPr lang="en-US" dirty="0" smtClean="0"/>
              <a:t>PATIENCE WITH EVERYTHINGS. </a:t>
            </a:r>
          </a:p>
          <a:p>
            <a:r>
              <a:rPr lang="en-US" dirty="0" smtClean="0"/>
              <a:t>PATIENCE,PATIENCE,PATIENCE,PATIENCE,PATIENCE,PATIENCE,PATIENCE,…………..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Arial Black" pitchFamily="34" charset="0"/>
              </a:rPr>
              <a:t>LONGSUFFERING</a:t>
            </a:r>
            <a:br>
              <a:rPr lang="en-US" sz="54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5400" b="1" dirty="0">
                <a:solidFill>
                  <a:srgbClr val="00B050"/>
                </a:solidFill>
                <a:latin typeface="Arial Black" pitchFamily="34" charset="0"/>
              </a:rPr>
              <a:t>( LA PATIENCE)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>
                <a:latin typeface="Arial Black" pitchFamily="34" charset="0"/>
              </a:rPr>
              <a:t>Patience</a:t>
            </a:r>
            <a:r>
              <a:rPr lang="en-US" b="1" dirty="0">
                <a:latin typeface="Arial Black" pitchFamily="34" charset="0"/>
              </a:rPr>
              <a:t> is the Greek word </a:t>
            </a:r>
            <a:r>
              <a:rPr lang="en-US" b="1" i="1" dirty="0" err="1">
                <a:latin typeface="Arial Black" pitchFamily="34" charset="0"/>
              </a:rPr>
              <a:t>hypomone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which </a:t>
            </a:r>
            <a:r>
              <a:rPr lang="en-US" b="1" dirty="0">
                <a:latin typeface="Arial Black" pitchFamily="34" charset="0"/>
              </a:rPr>
              <a:t>is a compound word made up of two other words: </a:t>
            </a:r>
            <a:r>
              <a:rPr lang="en-US" b="1" i="1" dirty="0">
                <a:latin typeface="Arial Black" pitchFamily="34" charset="0"/>
              </a:rPr>
              <a:t>hypo</a:t>
            </a:r>
            <a:r>
              <a:rPr lang="en-US" b="1" dirty="0">
                <a:latin typeface="Arial Black" pitchFamily="34" charset="0"/>
              </a:rPr>
              <a:t> (a preposition meaning 'under') and </a:t>
            </a:r>
            <a:r>
              <a:rPr lang="en-US" b="1" i="1" dirty="0" err="1">
                <a:latin typeface="Arial Black" pitchFamily="34" charset="0"/>
              </a:rPr>
              <a:t>moneo</a:t>
            </a:r>
            <a:r>
              <a:rPr lang="en-US" b="1" dirty="0">
                <a:latin typeface="Arial Black" pitchFamily="34" charset="0"/>
              </a:rPr>
              <a:t> (a verb meaning to 'remain' or 'abide'). Thus, the idea is to 'remain under' or 'abide under' difficult circumstances - as when it is not possible to escape or avoid them. Vine's Expository Dictionary of Old and New Testament Words, an excellent resource for those who </a:t>
            </a:r>
            <a:r>
              <a:rPr lang="en-US" b="1" dirty="0" smtClean="0">
                <a:latin typeface="Arial Black" pitchFamily="34" charset="0"/>
              </a:rPr>
              <a:t>ant </a:t>
            </a:r>
            <a:r>
              <a:rPr lang="en-US" b="1" dirty="0">
                <a:latin typeface="Arial Black" pitchFamily="34" charset="0"/>
              </a:rPr>
              <a:t>to dig further into the meaning of the original language, gives the meaning as 'to bear up courageously (under suffering).' </a:t>
            </a:r>
          </a:p>
          <a:p>
            <a:r>
              <a:rPr lang="en-US" b="1" i="1" dirty="0">
                <a:latin typeface="Arial Black" pitchFamily="34" charset="0"/>
              </a:rPr>
              <a:t>Longsuffering</a:t>
            </a:r>
            <a:r>
              <a:rPr lang="en-US" b="1" dirty="0">
                <a:latin typeface="Arial Black" pitchFamily="34" charset="0"/>
              </a:rPr>
              <a:t> is the Greek word </a:t>
            </a:r>
            <a:r>
              <a:rPr lang="en-US" b="1" i="1" dirty="0" err="1">
                <a:latin typeface="Arial Black" pitchFamily="34" charset="0"/>
              </a:rPr>
              <a:t>makrothumia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>
                <a:latin typeface="Arial Black" pitchFamily="34" charset="0"/>
              </a:rPr>
              <a:t>which is related to another compound word made up of </a:t>
            </a:r>
            <a:r>
              <a:rPr lang="en-US" b="1" i="1" dirty="0" err="1">
                <a:latin typeface="Arial Black" pitchFamily="34" charset="0"/>
              </a:rPr>
              <a:t>makros</a:t>
            </a:r>
            <a:r>
              <a:rPr lang="en-US" b="1" dirty="0">
                <a:latin typeface="Arial Black" pitchFamily="34" charset="0"/>
              </a:rPr>
              <a:t> ('long' or 'far') and </a:t>
            </a:r>
            <a:r>
              <a:rPr lang="en-US" b="1" i="1" dirty="0" err="1">
                <a:latin typeface="Arial Black" pitchFamily="34" charset="0"/>
              </a:rPr>
              <a:t>thumos</a:t>
            </a:r>
            <a:r>
              <a:rPr lang="en-US" b="1" dirty="0">
                <a:latin typeface="Arial Black" pitchFamily="34" charset="0"/>
              </a:rPr>
              <a:t> ('wrath' or 'fierceness'). Although </a:t>
            </a:r>
            <a:r>
              <a:rPr lang="en-US" b="1" i="1" dirty="0" err="1">
                <a:latin typeface="Arial Black" pitchFamily="34" charset="0"/>
              </a:rPr>
              <a:t>thumos</a:t>
            </a:r>
            <a:r>
              <a:rPr lang="en-US" b="1" dirty="0">
                <a:latin typeface="Arial Black" pitchFamily="34" charset="0"/>
              </a:rPr>
              <a:t> can mean wrath or fierceness, its usage in this compound form carries the idea of 'temper.' Thus, </a:t>
            </a:r>
            <a:r>
              <a:rPr lang="en-US" b="1" i="1" dirty="0" err="1">
                <a:latin typeface="Arial Black" pitchFamily="34" charset="0"/>
              </a:rPr>
              <a:t>makrothumia</a:t>
            </a:r>
            <a:r>
              <a:rPr lang="en-US" b="1" dirty="0">
                <a:latin typeface="Arial Black" pitchFamily="34" charset="0"/>
              </a:rPr>
              <a:t> denotes remaining in a state of emotional quietness in the face of unfavorable circumstances. </a:t>
            </a:r>
          </a:p>
          <a:p>
            <a:r>
              <a:rPr lang="en-US" b="1" dirty="0">
                <a:latin typeface="Arial Black" pitchFamily="34" charset="0"/>
              </a:rPr>
              <a:t>As one can see, these words are very close in meaning and it is impossible to make a hard and fast distinction between where one or the other might be used to denote the idea of endurance and </a:t>
            </a:r>
            <a:r>
              <a:rPr lang="en-US" b="1" dirty="0" smtClean="0">
                <a:latin typeface="Arial Black" pitchFamily="34" charset="0"/>
              </a:rPr>
              <a:t>patience.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78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THE BIBLICAL MEANING OF : (LONGSUFFERING)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sz="3600" b="1" dirty="0">
                <a:latin typeface="Arial Black" pitchFamily="34" charset="0"/>
              </a:rPr>
              <a:t>Within the context of </a:t>
            </a:r>
            <a:r>
              <a:rPr lang="en-US" sz="3600" b="1" u="sng" dirty="0">
                <a:solidFill>
                  <a:srgbClr val="FF0000"/>
                </a:solidFill>
                <a:latin typeface="Arial Black" pitchFamily="34" charset="0"/>
              </a:rPr>
              <a:t>Colossians </a:t>
            </a:r>
            <a:r>
              <a:rPr lang="en-US" sz="3600" b="1" u="sng" dirty="0">
                <a:solidFill>
                  <a:srgbClr val="FF0000"/>
                </a:solidFill>
                <a:latin typeface="Arial Black" pitchFamily="34" charset="0"/>
                <a:hlinkClick r:id="rId2" action="ppaction://hlinkfile"/>
              </a:rPr>
              <a:t>1:11</a:t>
            </a:r>
            <a:r>
              <a:rPr lang="en-US" sz="3600" b="1" u="sng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sz="3600" b="1" dirty="0">
                <a:latin typeface="Arial Black" pitchFamily="34" charset="0"/>
              </a:rPr>
              <a:t>the word translated by </a:t>
            </a:r>
            <a:r>
              <a:rPr lang="en-US" sz="3600" b="1" i="1" dirty="0">
                <a:latin typeface="Arial Black" pitchFamily="34" charset="0"/>
              </a:rPr>
              <a:t>patience</a:t>
            </a:r>
            <a:r>
              <a:rPr lang="en-US" sz="3600" b="1" dirty="0">
                <a:latin typeface="Arial Black" pitchFamily="34" charset="0"/>
              </a:rPr>
              <a:t> emphasizes endurance in the midst of difficult circumstances whereas the word translated by </a:t>
            </a:r>
            <a:r>
              <a:rPr lang="en-US" sz="3600" b="1" i="1" dirty="0">
                <a:latin typeface="Arial Black" pitchFamily="34" charset="0"/>
              </a:rPr>
              <a:t>longsuffering</a:t>
            </a:r>
            <a:r>
              <a:rPr lang="en-US" sz="3600" b="1" dirty="0">
                <a:latin typeface="Arial Black" pitchFamily="34" charset="0"/>
              </a:rPr>
              <a:t> emphasizes the attitude or frame of mind we are to have during the difficult </a:t>
            </a:r>
            <a:r>
              <a:rPr lang="en-US" sz="3600" b="1" dirty="0" smtClean="0">
                <a:latin typeface="Arial Black" pitchFamily="34" charset="0"/>
              </a:rPr>
              <a:t>time.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lgerian" pitchFamily="82" charset="0"/>
              </a:rPr>
              <a:t>LONGSUFFERING (LA PATIENCE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 Black" pitchFamily="34" charset="0"/>
              </a:rPr>
              <a:t>James </a:t>
            </a:r>
            <a:r>
              <a:rPr lang="en-US" sz="2000" b="1" dirty="0" smtClean="0">
                <a:latin typeface="Arial Black" pitchFamily="34" charset="0"/>
              </a:rPr>
              <a:t>5:7,10</a:t>
            </a:r>
            <a:endParaRPr lang="en-US" sz="2000" b="1" dirty="0">
              <a:latin typeface="Arial Black" pitchFamily="34" charset="0"/>
            </a:endParaRPr>
          </a:p>
          <a:p>
            <a:r>
              <a:rPr lang="en-US" sz="2000" b="1" baseline="30000" dirty="0">
                <a:latin typeface="Arial Black" pitchFamily="34" charset="0"/>
              </a:rPr>
              <a:t>7 </a:t>
            </a:r>
            <a:r>
              <a:rPr lang="en-US" sz="2000" b="1" dirty="0">
                <a:latin typeface="Arial Black" pitchFamily="34" charset="0"/>
              </a:rPr>
              <a:t>Be patient therefore, brethren, unto the coming of the Lord. Behold, the husbandman </a:t>
            </a:r>
            <a:r>
              <a:rPr lang="en-US" sz="2000" b="1" dirty="0" err="1">
                <a:latin typeface="Arial Black" pitchFamily="34" charset="0"/>
              </a:rPr>
              <a:t>waiteth</a:t>
            </a:r>
            <a:r>
              <a:rPr lang="en-US" sz="2000" b="1" dirty="0">
                <a:latin typeface="Arial Black" pitchFamily="34" charset="0"/>
              </a:rPr>
              <a:t> for the precious fruit of the earth, and hath long patience for it, until he receive the early and latter rain</a:t>
            </a:r>
            <a:r>
              <a:rPr lang="en-US" sz="2000" b="1" dirty="0" smtClean="0">
                <a:latin typeface="Arial Black" pitchFamily="34" charset="0"/>
              </a:rPr>
              <a:t>.</a:t>
            </a:r>
          </a:p>
          <a:p>
            <a:r>
              <a:rPr lang="en-US" sz="2000" b="1" baseline="30000" dirty="0">
                <a:latin typeface="Arial Black" pitchFamily="34" charset="0"/>
              </a:rPr>
              <a:t>10 </a:t>
            </a:r>
            <a:r>
              <a:rPr lang="en-US" sz="2000" b="1" dirty="0">
                <a:latin typeface="Arial Black" pitchFamily="34" charset="0"/>
              </a:rPr>
              <a:t>Take, my brethren, the prophets, who have spoken in the name of the Lord, for an example of suffering affliction, and of </a:t>
            </a:r>
            <a:r>
              <a:rPr lang="en-US" sz="2000" b="1" dirty="0" smtClean="0">
                <a:latin typeface="Arial Black" pitchFamily="34" charset="0"/>
              </a:rPr>
              <a:t>patience.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343400" cy="525780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 Black" pitchFamily="34" charset="0"/>
              </a:rPr>
              <a:t>Jacques </a:t>
            </a: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5:7,10</a:t>
            </a:r>
            <a:endParaRPr lang="fr-FR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fr-FR" sz="2000" b="1" baseline="30000" dirty="0">
                <a:solidFill>
                  <a:srgbClr val="FF0000"/>
                </a:solidFill>
                <a:latin typeface="Arial Black" pitchFamily="34" charset="0"/>
              </a:rPr>
              <a:t>7 </a:t>
            </a:r>
            <a:r>
              <a:rPr lang="fr-FR" sz="2000" b="1" dirty="0">
                <a:solidFill>
                  <a:srgbClr val="FF0000"/>
                </a:solidFill>
                <a:latin typeface="Arial Black" pitchFamily="34" charset="0"/>
              </a:rPr>
              <a:t>Soyez donc patients, frères jusqu'à l'avènement du Seigneur. Voici, le laboureur attend le précieux fruit de la terre, prenant patience à son égard, jusqu'à ce qu'il ait reçu les pluies de la première et de </a:t>
            </a: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l'arrière-saison</a:t>
            </a:r>
          </a:p>
          <a:p>
            <a:r>
              <a:rPr lang="fr-FR" sz="2000" b="1" baseline="30000" dirty="0">
                <a:solidFill>
                  <a:srgbClr val="FF0000"/>
                </a:solidFill>
                <a:latin typeface="Arial Black" pitchFamily="34" charset="0"/>
              </a:rPr>
              <a:t>10 </a:t>
            </a:r>
            <a:r>
              <a:rPr lang="fr-FR" sz="2000" b="1" dirty="0">
                <a:solidFill>
                  <a:srgbClr val="FF0000"/>
                </a:solidFill>
                <a:latin typeface="Arial Black" pitchFamily="34" charset="0"/>
              </a:rPr>
              <a:t>Prenez, mes frères, pour modèles de souffrance et de patience les prophètes qui ont parlé au nom du </a:t>
            </a: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Seigneur.</a:t>
            </a:r>
            <a:endParaRPr lang="fr-FR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800" b="1" dirty="0" smtClean="0">
                <a:solidFill>
                  <a:srgbClr val="00B050"/>
                </a:solidFill>
                <a:latin typeface="Algerian" pitchFamily="82" charset="0"/>
                <a:ea typeface="+mn-ea"/>
                <a:cs typeface="+mn-cs"/>
              </a:rPr>
              <a:t>LONGSUFFERING( </a:t>
            </a:r>
            <a:r>
              <a:rPr lang="en-US" sz="4800" b="1" dirty="0">
                <a:solidFill>
                  <a:srgbClr val="00B050"/>
                </a:solidFill>
                <a:latin typeface="Algerian" pitchFamily="82" charset="0"/>
                <a:ea typeface="+mn-ea"/>
                <a:cs typeface="+mn-cs"/>
              </a:rPr>
              <a:t>LA PATIENCE</a:t>
            </a:r>
            <a:r>
              <a:rPr lang="en-US" sz="4800" b="1" dirty="0" smtClean="0">
                <a:solidFill>
                  <a:srgbClr val="00B050"/>
                </a:solidFill>
                <a:latin typeface="Algerian" pitchFamily="82" charset="0"/>
                <a:ea typeface="+mn-ea"/>
                <a:cs typeface="+mn-cs"/>
              </a:rPr>
              <a:t>) </a:t>
            </a:r>
            <a:br>
              <a:rPr lang="en-US" sz="4800" b="1" dirty="0" smtClean="0">
                <a:solidFill>
                  <a:srgbClr val="00B050"/>
                </a:solidFill>
                <a:latin typeface="Algerian" pitchFamily="82" charset="0"/>
                <a:ea typeface="+mn-ea"/>
                <a:cs typeface="+mn-cs"/>
              </a:rPr>
            </a:br>
            <a:r>
              <a:rPr lang="en-US" sz="4800" b="1" dirty="0" smtClean="0">
                <a:solidFill>
                  <a:srgbClr val="00B050"/>
                </a:solidFill>
                <a:latin typeface="Algerian" pitchFamily="82" charset="0"/>
                <a:ea typeface="+mn-ea"/>
                <a:cs typeface="+mn-cs"/>
              </a:rPr>
              <a:t>(PASYANS FE W WE MANMEL PIS)</a:t>
            </a:r>
            <a:endParaRPr lang="en-U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9" y="2438401"/>
            <a:ext cx="393469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724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Colossians </a:t>
            </a:r>
            <a:r>
              <a:rPr lang="en-US" sz="3200" b="1" dirty="0" smtClean="0">
                <a:latin typeface="Arial Black" pitchFamily="34" charset="0"/>
              </a:rPr>
              <a:t>1:11</a:t>
            </a:r>
            <a:endParaRPr lang="en-US" sz="3200" b="1" dirty="0">
              <a:latin typeface="Arial Black" pitchFamily="34" charset="0"/>
            </a:endParaRPr>
          </a:p>
          <a:p>
            <a:r>
              <a:rPr lang="en-US" sz="3200" b="1" baseline="30000" dirty="0">
                <a:latin typeface="Arial Black" pitchFamily="34" charset="0"/>
              </a:rPr>
              <a:t>11 </a:t>
            </a:r>
            <a:r>
              <a:rPr lang="en-US" sz="3200" b="1" dirty="0">
                <a:latin typeface="Arial Black" pitchFamily="34" charset="0"/>
              </a:rPr>
              <a:t>Strengthened with all might, according to his glorious power, unto all patience and longsuffering with joyfulness</a:t>
            </a:r>
            <a:r>
              <a:rPr lang="en-US" sz="3200" b="1" dirty="0" smtClean="0">
                <a:latin typeface="Arial Black" pitchFamily="34" charset="0"/>
              </a:rPr>
              <a:t>;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Black" pitchFamily="34" charset="0"/>
              </a:rPr>
              <a:t>Colossiens </a:t>
            </a: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1:11</a:t>
            </a:r>
            <a:endParaRPr lang="fr-FR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fortifiés </a:t>
            </a:r>
            <a:r>
              <a:rPr lang="fr-FR" sz="3200" b="1" dirty="0">
                <a:solidFill>
                  <a:srgbClr val="FF0000"/>
                </a:solidFill>
                <a:latin typeface="Arial Black" pitchFamily="34" charset="0"/>
              </a:rPr>
              <a:t>à tous égards par sa puissance glorieuse, en sorte que vous soyez toujours et avec joie persévérants et patients</a:t>
            </a: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fr-FR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1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Colossians </a:t>
            </a:r>
            <a:r>
              <a:rPr lang="en-US" sz="3200" b="1" dirty="0" smtClean="0">
                <a:latin typeface="Arial Black" pitchFamily="34" charset="0"/>
              </a:rPr>
              <a:t>3:12</a:t>
            </a:r>
            <a:endParaRPr lang="en-US" sz="3200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0070C0"/>
                </a:solidFill>
                <a:latin typeface="Arial Black" pitchFamily="34" charset="0"/>
              </a:rPr>
              <a:t>Put </a:t>
            </a:r>
            <a:r>
              <a:rPr lang="en-US" sz="3200" b="1" u="sng" dirty="0">
                <a:solidFill>
                  <a:srgbClr val="0070C0"/>
                </a:solidFill>
                <a:latin typeface="Arial Black" pitchFamily="34" charset="0"/>
              </a:rPr>
              <a:t>on therefore, as the elect of God, </a:t>
            </a:r>
            <a:r>
              <a:rPr lang="en-US" sz="3200" b="1" dirty="0">
                <a:latin typeface="Arial Black" pitchFamily="34" charset="0"/>
              </a:rPr>
              <a:t>holy and beloved, bowels of mercies, kindness, humbleness of mind, meekness, longsuffering</a:t>
            </a:r>
            <a:r>
              <a:rPr lang="en-US" sz="3200" b="1" dirty="0" smtClean="0">
                <a:latin typeface="Arial Black" pitchFamily="34" charset="0"/>
              </a:rPr>
              <a:t>;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Black" pitchFamily="34" charset="0"/>
              </a:rPr>
              <a:t>Colossiens </a:t>
            </a:r>
            <a:r>
              <a:rPr lang="fr-FR" sz="3200" b="1" dirty="0" smtClean="0">
                <a:solidFill>
                  <a:srgbClr val="FF0000"/>
                </a:solidFill>
                <a:latin typeface="Arial Black" pitchFamily="34" charset="0"/>
              </a:rPr>
              <a:t>3:12 </a:t>
            </a:r>
            <a:r>
              <a:rPr lang="fr-FR" sz="3000" b="1" dirty="0" smtClean="0">
                <a:solidFill>
                  <a:srgbClr val="FF0000"/>
                </a:solidFill>
                <a:latin typeface="Arial Black" pitchFamily="34" charset="0"/>
              </a:rPr>
              <a:t>Ainsi </a:t>
            </a:r>
            <a:r>
              <a:rPr lang="fr-FR" sz="3000" b="1" dirty="0">
                <a:solidFill>
                  <a:srgbClr val="FF0000"/>
                </a:solidFill>
                <a:latin typeface="Arial Black" pitchFamily="34" charset="0"/>
              </a:rPr>
              <a:t>donc, comme des élus de Dieu, saints et bien-aimés, revêtez-vous d'entrailles de miséricorde, de bonté, d'humilité, de douceur, de patience</a:t>
            </a:r>
            <a:r>
              <a:rPr lang="fr-FR" sz="30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fr-FR" sz="3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7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itchFamily="34" charset="0"/>
              </a:rPr>
              <a:t>Romans </a:t>
            </a:r>
            <a:r>
              <a:rPr lang="en-US" sz="2800" b="1" dirty="0" smtClean="0">
                <a:latin typeface="Arial Black" pitchFamily="34" charset="0"/>
              </a:rPr>
              <a:t>2:4</a:t>
            </a:r>
            <a:endParaRPr lang="en-US" sz="2800" b="1" dirty="0">
              <a:latin typeface="Arial Black" pitchFamily="34" charset="0"/>
            </a:endParaRPr>
          </a:p>
          <a:p>
            <a:r>
              <a:rPr lang="en-US" sz="2800" b="1" baseline="30000" dirty="0">
                <a:latin typeface="Arial Black" pitchFamily="34" charset="0"/>
              </a:rPr>
              <a:t>4 </a:t>
            </a:r>
            <a:r>
              <a:rPr lang="en-US" sz="2800" b="1" dirty="0">
                <a:latin typeface="Arial Black" pitchFamily="34" charset="0"/>
              </a:rPr>
              <a:t>Or </a:t>
            </a:r>
            <a:r>
              <a:rPr lang="en-US" sz="2800" b="1" dirty="0" err="1">
                <a:latin typeface="Arial Black" pitchFamily="34" charset="0"/>
              </a:rPr>
              <a:t>despisest</a:t>
            </a:r>
            <a:r>
              <a:rPr lang="en-US" sz="2800" b="1" dirty="0">
                <a:latin typeface="Arial Black" pitchFamily="34" charset="0"/>
              </a:rPr>
              <a:t> thou the riches of his goodness and forbearance and longsuffering; not knowing that the goodness of God </a:t>
            </a:r>
            <a:r>
              <a:rPr lang="en-US" sz="2800" b="1" dirty="0" err="1">
                <a:latin typeface="Arial Black" pitchFamily="34" charset="0"/>
              </a:rPr>
              <a:t>leadeth</a:t>
            </a:r>
            <a:r>
              <a:rPr lang="en-US" sz="2800" b="1" dirty="0">
                <a:latin typeface="Arial Black" pitchFamily="34" charset="0"/>
              </a:rPr>
              <a:t> thee to repentance</a:t>
            </a:r>
            <a:r>
              <a:rPr lang="en-US" sz="2800" b="1" dirty="0" smtClean="0">
                <a:latin typeface="Arial Black" pitchFamily="34" charset="0"/>
              </a:rPr>
              <a:t>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Romains 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2:4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fr-FR" sz="2800" b="1" baseline="30000" dirty="0">
                <a:solidFill>
                  <a:srgbClr val="FF0000"/>
                </a:solidFill>
                <a:latin typeface="Arial Black" pitchFamily="34" charset="0"/>
              </a:rPr>
              <a:t>4 </a:t>
            </a:r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Ou méprises-tu les richesses de sa bonté, de sa patience et de sa longanimité, ne reconnaissant pas que la bonté de Dieu te pousse à la repentance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1529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LONGSUFFERING ( </a:t>
            </a:r>
            <a:r>
              <a:rPr lang="en-US" sz="4400" b="1" dirty="0">
                <a:solidFill>
                  <a:srgbClr val="00B050"/>
                </a:solidFill>
                <a:latin typeface="Algerian" pitchFamily="82" charset="0"/>
              </a:rPr>
              <a:t>LA PATIENCE)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itchFamily="34" charset="0"/>
              </a:rPr>
              <a:t>Romans </a:t>
            </a:r>
            <a:r>
              <a:rPr lang="en-US" sz="2800" b="1" dirty="0" smtClean="0">
                <a:latin typeface="Arial Black" pitchFamily="34" charset="0"/>
              </a:rPr>
              <a:t>9:22</a:t>
            </a:r>
            <a:endParaRPr lang="en-US" sz="2800" b="1" dirty="0">
              <a:latin typeface="Arial Black" pitchFamily="34" charset="0"/>
            </a:endParaRPr>
          </a:p>
          <a:p>
            <a:r>
              <a:rPr lang="en-US" sz="2800" b="1" baseline="30000" dirty="0">
                <a:latin typeface="Arial Black" pitchFamily="34" charset="0"/>
              </a:rPr>
              <a:t>22 </a:t>
            </a:r>
            <a:r>
              <a:rPr lang="en-US" sz="2800" b="1" dirty="0">
                <a:latin typeface="Arial Black" pitchFamily="34" charset="0"/>
              </a:rPr>
              <a:t>What if God, willing to </a:t>
            </a:r>
            <a:r>
              <a:rPr lang="en-US" sz="2800" b="1" dirty="0" err="1">
                <a:latin typeface="Arial Black" pitchFamily="34" charset="0"/>
              </a:rPr>
              <a:t>shew</a:t>
            </a:r>
            <a:r>
              <a:rPr lang="en-US" sz="2800" b="1" dirty="0">
                <a:latin typeface="Arial Black" pitchFamily="34" charset="0"/>
              </a:rPr>
              <a:t> his wrath, and to make his power known, endured with much longsuffering the vessels of wrath fitted to </a:t>
            </a:r>
            <a:r>
              <a:rPr lang="en-US" sz="2800" b="1" dirty="0" smtClean="0">
                <a:latin typeface="Arial Black" pitchFamily="34" charset="0"/>
              </a:rPr>
              <a:t>destruction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54864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Romains 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9:22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fr-FR" sz="2800" b="1" baseline="30000" dirty="0">
                <a:solidFill>
                  <a:srgbClr val="FF0000"/>
                </a:solidFill>
                <a:latin typeface="Arial Black" pitchFamily="34" charset="0"/>
              </a:rPr>
              <a:t>22 </a:t>
            </a:r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Et que dire, si Dieu, voulant montrer sa colère et faire connaître sa puissance, a supporté avec une grande patience des vases de colère formés pour la 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perdition,</a:t>
            </a: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C582-0469-41CE-8480-9715DC32CE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738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FRUIT OF THE SPIRIT IS: patience LONGSUFFERING or forbearance</vt:lpstr>
      <vt:lpstr>LONGSUFFERING ( LA PATIENCE)</vt:lpstr>
      <vt:lpstr>THE BIBLICAL MEANING OF : (LONGSUFFERING)</vt:lpstr>
      <vt:lpstr>LONGSUFFERING (LA PATIENCE) </vt:lpstr>
      <vt:lpstr>LONGSUFFERING( LA PATIENCE)  (PASYANS FE W WE MANMEL PIS)</vt:lpstr>
      <vt:lpstr>LONGSUFFERING ( LA PATIENCE)</vt:lpstr>
      <vt:lpstr>LONGSUFFERING ( LA PATIENCE)</vt:lpstr>
      <vt:lpstr>LONGSUFFERING ( LA PATIENCE)</vt:lpstr>
      <vt:lpstr>LONGSUFFERING ( LA PATIENCE)</vt:lpstr>
      <vt:lpstr>LONGSUFFERING ( LA PATIENCE)</vt:lpstr>
      <vt:lpstr>LONGSUFFERING ( LA PATIENCE)</vt:lpstr>
      <vt:lpstr>LONGSUFFERING ( LA PATIENCE)</vt:lpstr>
      <vt:lpstr>LONGSUFFERING ( LA PATIENCE)</vt:lpstr>
      <vt:lpstr>FARMERS LONGSUFFERING</vt:lpstr>
      <vt:lpstr>LONGSUFFERING ( LA PATIENCE) WILL MAKE YOU INERRITE THE KINGDOM.</vt:lpstr>
      <vt:lpstr>LET’S REPEAT THIS TOGETHER…..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FRUITS OF THE SPIRIT IS:</dc:title>
  <dc:creator>2012</dc:creator>
  <cp:lastModifiedBy>Owner</cp:lastModifiedBy>
  <cp:revision>33</cp:revision>
  <dcterms:created xsi:type="dcterms:W3CDTF">2012-11-12T11:07:50Z</dcterms:created>
  <dcterms:modified xsi:type="dcterms:W3CDTF">2015-09-08T18:06:22Z</dcterms:modified>
</cp:coreProperties>
</file>