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61" r:id="rId5"/>
    <p:sldId id="258" r:id="rId6"/>
    <p:sldId id="276" r:id="rId7"/>
    <p:sldId id="259" r:id="rId8"/>
    <p:sldId id="260" r:id="rId9"/>
    <p:sldId id="277"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7D098C-C257-4038-BDDA-6C5787CD6608}"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1CF69-EAF6-4D1B-9C7E-1ADCCAA1FE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D098C-C257-4038-BDDA-6C5787CD6608}"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1CF69-EAF6-4D1B-9C7E-1ADCCAA1FE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D098C-C257-4038-BDDA-6C5787CD6608}"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1CF69-EAF6-4D1B-9C7E-1ADCCAA1FE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7D098C-C257-4038-BDDA-6C5787CD6608}"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1CF69-EAF6-4D1B-9C7E-1ADCCAA1FE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567D098C-C257-4038-BDDA-6C5787CD6608}"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1CF69-EAF6-4D1B-9C7E-1ADCCAA1FE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7D098C-C257-4038-BDDA-6C5787CD6608}"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1CF69-EAF6-4D1B-9C7E-1ADCCAA1FEF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7D098C-C257-4038-BDDA-6C5787CD6608}" type="datetimeFigureOut">
              <a:rPr lang="en-US" smtClean="0"/>
              <a:pPr/>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B1CF69-EAF6-4D1B-9C7E-1ADCCAA1FE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7D098C-C257-4038-BDDA-6C5787CD6608}" type="datetimeFigureOut">
              <a:rPr lang="en-US" smtClean="0"/>
              <a:pPr/>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B1CF69-EAF6-4D1B-9C7E-1ADCCAA1FE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D098C-C257-4038-BDDA-6C5787CD6608}" type="datetimeFigureOut">
              <a:rPr lang="en-US" smtClean="0"/>
              <a:pPr/>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B1CF69-EAF6-4D1B-9C7E-1ADCCAA1FE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567D098C-C257-4038-BDDA-6C5787CD6608}" type="datetimeFigureOut">
              <a:rPr lang="en-US" smtClean="0"/>
              <a:pPr/>
              <a:t>6/16/2015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DB1CF69-EAF6-4D1B-9C7E-1ADCCAA1FE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7D098C-C257-4038-BDDA-6C5787CD6608}"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1CF69-EAF6-4D1B-9C7E-1ADCCAA1FE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67D098C-C257-4038-BDDA-6C5787CD6608}" type="datetimeFigureOut">
              <a:rPr lang="en-US" smtClean="0"/>
              <a:pPr/>
              <a:t>6/16/2015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DB1CF69-EAF6-4D1B-9C7E-1ADCCAA1FE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855"/>
            <a:ext cx="9144000" cy="976745"/>
          </a:xfrm>
        </p:spPr>
        <p:txBody>
          <a:bodyPr>
            <a:normAutofit/>
          </a:bodyPr>
          <a:lstStyle/>
          <a:p>
            <a:r>
              <a:rPr lang="en-US" sz="5400" b="1" dirty="0" smtClean="0">
                <a:solidFill>
                  <a:srgbClr val="7030A0"/>
                </a:solidFill>
                <a:latin typeface="Algerian" pitchFamily="82" charset="0"/>
              </a:rPr>
              <a:t>THE FRUIT OF THE SPIRIT IS:</a:t>
            </a:r>
            <a:endParaRPr lang="en-US" sz="5400" b="1" dirty="0">
              <a:solidFill>
                <a:srgbClr val="7030A0"/>
              </a:solidFill>
              <a:latin typeface="Algerian" pitchFamily="82" charset="0"/>
            </a:endParaRPr>
          </a:p>
        </p:txBody>
      </p:sp>
      <p:sp>
        <p:nvSpPr>
          <p:cNvPr id="3" name="Subtitle 2"/>
          <p:cNvSpPr>
            <a:spLocks noGrp="1"/>
          </p:cNvSpPr>
          <p:nvPr>
            <p:ph type="subTitle" idx="1"/>
          </p:nvPr>
        </p:nvSpPr>
        <p:spPr>
          <a:xfrm>
            <a:off x="0" y="1752600"/>
            <a:ext cx="9144000" cy="5105400"/>
          </a:xfrm>
        </p:spPr>
        <p:txBody>
          <a:bodyPr>
            <a:normAutofit lnSpcReduction="10000"/>
          </a:bodyPr>
          <a:lstStyle/>
          <a:p>
            <a:pPr algn="ctr"/>
            <a:r>
              <a:rPr lang="en-US" sz="7200" b="1" u="sng" dirty="0" smtClean="0">
                <a:solidFill>
                  <a:schemeClr val="accent2">
                    <a:lumMod val="50000"/>
                  </a:schemeClr>
                </a:solidFill>
                <a:latin typeface="Algerian" pitchFamily="82" charset="0"/>
              </a:rPr>
              <a:t>TEMPERANCE</a:t>
            </a:r>
          </a:p>
          <a:p>
            <a:r>
              <a:rPr lang="en-US" sz="7200" b="1" u="sng" dirty="0" smtClean="0">
                <a:solidFill>
                  <a:srgbClr val="FFFF00"/>
                </a:solidFill>
                <a:latin typeface="Algerian" pitchFamily="82" charset="0"/>
              </a:rPr>
              <a:t>(LA TEMPERANCE)</a:t>
            </a:r>
          </a:p>
          <a:p>
            <a:r>
              <a:rPr lang="en-US" sz="2800" b="1" dirty="0"/>
              <a:t>Galatians 5:22,23</a:t>
            </a:r>
          </a:p>
          <a:p>
            <a:r>
              <a:rPr lang="en-US" sz="2800" b="1" baseline="30000" dirty="0"/>
              <a:t>22 </a:t>
            </a:r>
            <a:r>
              <a:rPr lang="en-US" sz="2800" b="1" dirty="0"/>
              <a:t>But the fruit of the Spirit is love, joy, peace, longsuffering, gentleness, goodness, faith,</a:t>
            </a:r>
            <a:r>
              <a:rPr lang="en-US" sz="2800" b="1" baseline="30000" dirty="0"/>
              <a:t> 23 </a:t>
            </a:r>
            <a:r>
              <a:rPr lang="en-US" sz="2800" b="1" dirty="0"/>
              <a:t>Meekness, temperance: against such there is no law</a:t>
            </a:r>
            <a:r>
              <a:rPr lang="en-US" sz="2800" b="1" dirty="0" smtClean="0"/>
              <a:t>.</a:t>
            </a:r>
            <a:endParaRPr lang="en-US" sz="2800" b="1" dirty="0"/>
          </a:p>
        </p:txBody>
      </p:sp>
    </p:spTree>
    <p:extLst>
      <p:ext uri="{BB962C8B-B14F-4D97-AF65-F5344CB8AC3E}">
        <p14:creationId xmlns:p14="http://schemas.microsoft.com/office/powerpoint/2010/main" val="2771975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8"/>
            <a:ext cx="9144000" cy="1420091"/>
          </a:xfrm>
        </p:spPr>
        <p:txBody>
          <a:bodyPr/>
          <a:lstStyle/>
          <a:p>
            <a:pPr algn="ctr"/>
            <a:r>
              <a:rPr lang="en-US" sz="5400" b="1" dirty="0">
                <a:solidFill>
                  <a:srgbClr val="7030A0"/>
                </a:solidFill>
                <a:latin typeface="Algerian" pitchFamily="82" charset="0"/>
              </a:rPr>
              <a:t>THE FRUIT OF THE SPIRIT IS</a:t>
            </a:r>
            <a:r>
              <a:rPr lang="en-US" sz="5400" b="1" dirty="0" smtClean="0">
                <a:solidFill>
                  <a:srgbClr val="7030A0"/>
                </a:solidFill>
                <a:latin typeface="Algerian" pitchFamily="82" charset="0"/>
              </a:rPr>
              <a:t>:</a:t>
            </a:r>
            <a:br>
              <a:rPr lang="en-US" sz="5400" b="1" dirty="0" smtClean="0">
                <a:solidFill>
                  <a:srgbClr val="7030A0"/>
                </a:solidFill>
                <a:latin typeface="Algerian" pitchFamily="82" charset="0"/>
              </a:rPr>
            </a:br>
            <a:r>
              <a:rPr lang="en-US" sz="5400" b="1" dirty="0" smtClean="0">
                <a:solidFill>
                  <a:srgbClr val="7030A0"/>
                </a:solidFill>
                <a:latin typeface="Algerian" pitchFamily="82" charset="0"/>
              </a:rPr>
              <a:t>TEMPERANCE.</a:t>
            </a:r>
            <a:endParaRPr lang="en-US" dirty="0"/>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1"/>
            <a:ext cx="4572000" cy="254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191000"/>
            <a:ext cx="4495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447800"/>
            <a:ext cx="4495800" cy="261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065587"/>
            <a:ext cx="4572000" cy="27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386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pPr algn="ctr"/>
            <a:r>
              <a:rPr lang="en-US" sz="5400" b="1" dirty="0">
                <a:solidFill>
                  <a:srgbClr val="7030A0"/>
                </a:solidFill>
                <a:latin typeface="Algerian" pitchFamily="82" charset="0"/>
              </a:rPr>
              <a:t>THE FRUIT OF THE SPIRIT IS</a:t>
            </a:r>
            <a:r>
              <a:rPr lang="en-US" sz="5400" b="1" dirty="0" smtClean="0">
                <a:solidFill>
                  <a:srgbClr val="7030A0"/>
                </a:solidFill>
                <a:latin typeface="Algerian" pitchFamily="82" charset="0"/>
              </a:rPr>
              <a:t>:</a:t>
            </a:r>
            <a:br>
              <a:rPr lang="en-US" sz="5400" b="1" dirty="0" smtClean="0">
                <a:solidFill>
                  <a:srgbClr val="7030A0"/>
                </a:solidFill>
                <a:latin typeface="Algerian" pitchFamily="82" charset="0"/>
              </a:rPr>
            </a:br>
            <a:r>
              <a:rPr lang="en-US" sz="5400" b="1" dirty="0" smtClean="0">
                <a:solidFill>
                  <a:srgbClr val="7030A0"/>
                </a:solidFill>
                <a:latin typeface="Algerian" pitchFamily="82" charset="0"/>
              </a:rPr>
              <a:t>TEMPERANCE.</a:t>
            </a:r>
            <a:endParaRPr lang="en-US" dirty="0"/>
          </a:p>
        </p:txBody>
      </p:sp>
      <p:sp>
        <p:nvSpPr>
          <p:cNvPr id="3" name="Content Placeholder 2"/>
          <p:cNvSpPr>
            <a:spLocks noGrp="1"/>
          </p:cNvSpPr>
          <p:nvPr>
            <p:ph idx="1"/>
          </p:nvPr>
        </p:nvSpPr>
        <p:spPr>
          <a:xfrm>
            <a:off x="0" y="1371600"/>
            <a:ext cx="9144000" cy="5486400"/>
          </a:xfrm>
        </p:spPr>
        <p:txBody>
          <a:bodyPr>
            <a:normAutofit fontScale="92500" lnSpcReduction="10000"/>
          </a:bodyPr>
          <a:lstStyle/>
          <a:p>
            <a:r>
              <a:rPr lang="en-US" sz="2200" dirty="0" smtClean="0">
                <a:latin typeface="Arial Black" pitchFamily="34" charset="0"/>
              </a:rPr>
              <a:t>WHAT IS THE DEFINITION OF THE WORD TEMPERANCE?</a:t>
            </a:r>
          </a:p>
          <a:p>
            <a:r>
              <a:rPr lang="en-US" sz="2200" dirty="0">
                <a:latin typeface="Arial Black" pitchFamily="34" charset="0"/>
              </a:rPr>
              <a:t>The word "temperance" literally means "self-control" (Strong's Hebrew/Greek Lexicon). </a:t>
            </a:r>
            <a:endParaRPr lang="en-US" sz="2200" dirty="0" smtClean="0">
              <a:latin typeface="Arial Black" pitchFamily="34" charset="0"/>
            </a:endParaRPr>
          </a:p>
          <a:p>
            <a:r>
              <a:rPr lang="en-US" sz="2200" dirty="0">
                <a:latin typeface="Arial Black" pitchFamily="34" charset="0"/>
              </a:rPr>
              <a:t>The American Dictionary defines it as: “To have self-restraint, to be moderate, abstention, and to exhibit self-control.”</a:t>
            </a:r>
          </a:p>
          <a:p>
            <a:endParaRPr lang="en-US" sz="2200" dirty="0">
              <a:latin typeface="Arial Black" pitchFamily="34" charset="0"/>
            </a:endParaRPr>
          </a:p>
          <a:p>
            <a:r>
              <a:rPr lang="en-US" sz="2200" dirty="0">
                <a:latin typeface="Arial Black" pitchFamily="34" charset="0"/>
              </a:rPr>
              <a:t>The Hebrew word for Temperance is: </a:t>
            </a:r>
            <a:r>
              <a:rPr lang="en-US" sz="2200" dirty="0" err="1">
                <a:latin typeface="Arial Black" pitchFamily="34" charset="0"/>
              </a:rPr>
              <a:t>Histapkut</a:t>
            </a:r>
            <a:r>
              <a:rPr lang="en-US" sz="2200" dirty="0">
                <a:latin typeface="Arial Black" pitchFamily="34" charset="0"/>
              </a:rPr>
              <a:t> which means: “To embrace simplicity. To be content with less by not focusing on trying to fulfill never-ending needs or desires; so you can be fully present to the moment and available to meet others needs.”</a:t>
            </a:r>
          </a:p>
          <a:p>
            <a:endParaRPr lang="en-US" sz="2200" dirty="0">
              <a:latin typeface="Arial Black" pitchFamily="34" charset="0"/>
            </a:endParaRPr>
          </a:p>
          <a:p>
            <a:r>
              <a:rPr lang="en-US" sz="2200" dirty="0">
                <a:latin typeface="Arial Black" pitchFamily="34" charset="0"/>
              </a:rPr>
              <a:t>The Greek word for Temperance is: </a:t>
            </a:r>
            <a:r>
              <a:rPr lang="en-US" sz="2200" dirty="0" err="1">
                <a:latin typeface="Arial Black" pitchFamily="34" charset="0"/>
              </a:rPr>
              <a:t>Egkratela</a:t>
            </a:r>
            <a:r>
              <a:rPr lang="en-US" sz="2200" dirty="0">
                <a:latin typeface="Arial Black" pitchFamily="34" charset="0"/>
              </a:rPr>
              <a:t> which means: “Having control or mastery over one’s own desires and passions including faithfulness to one’s marriage vows; purity and chastity.  Strength of integrity and </a:t>
            </a:r>
            <a:r>
              <a:rPr lang="en-US" sz="2200" dirty="0" smtClean="0">
                <a:latin typeface="Arial Black" pitchFamily="34" charset="0"/>
              </a:rPr>
              <a:t>character</a:t>
            </a:r>
          </a:p>
          <a:p>
            <a:endParaRPr lang="en-US" sz="2200" dirty="0">
              <a:latin typeface="Arial Black" pitchFamily="34" charset="0"/>
            </a:endParaRPr>
          </a:p>
        </p:txBody>
      </p:sp>
    </p:spTree>
    <p:extLst>
      <p:ext uri="{BB962C8B-B14F-4D97-AF65-F5344CB8AC3E}">
        <p14:creationId xmlns:p14="http://schemas.microsoft.com/office/powerpoint/2010/main" val="773872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pPr algn="ctr"/>
            <a:r>
              <a:rPr lang="en-US" sz="5400" b="1" dirty="0">
                <a:solidFill>
                  <a:srgbClr val="7030A0"/>
                </a:solidFill>
                <a:latin typeface="Algerian" pitchFamily="82" charset="0"/>
              </a:rPr>
              <a:t>THE FRUIT OF THE SPIRIT IS</a:t>
            </a:r>
            <a:r>
              <a:rPr lang="en-US" sz="5400" b="1" dirty="0" smtClean="0">
                <a:solidFill>
                  <a:srgbClr val="7030A0"/>
                </a:solidFill>
                <a:latin typeface="Algerian" pitchFamily="82" charset="0"/>
              </a:rPr>
              <a:t>:</a:t>
            </a:r>
            <a:br>
              <a:rPr lang="en-US" sz="5400" b="1" dirty="0" smtClean="0">
                <a:solidFill>
                  <a:srgbClr val="7030A0"/>
                </a:solidFill>
                <a:latin typeface="Algerian" pitchFamily="82" charset="0"/>
              </a:rPr>
            </a:br>
            <a:r>
              <a:rPr lang="en-US" sz="5400" b="1" dirty="0" smtClean="0">
                <a:solidFill>
                  <a:srgbClr val="7030A0"/>
                </a:solidFill>
                <a:latin typeface="Algerian" pitchFamily="82" charset="0"/>
              </a:rPr>
              <a:t>TEMPERANCE.</a:t>
            </a:r>
            <a:endParaRPr lang="en-US" dirty="0"/>
          </a:p>
        </p:txBody>
      </p:sp>
      <p:sp>
        <p:nvSpPr>
          <p:cNvPr id="3" name="Content Placeholder 2"/>
          <p:cNvSpPr>
            <a:spLocks noGrp="1"/>
          </p:cNvSpPr>
          <p:nvPr>
            <p:ph idx="1"/>
          </p:nvPr>
        </p:nvSpPr>
        <p:spPr>
          <a:xfrm>
            <a:off x="0" y="1371600"/>
            <a:ext cx="9144000" cy="5486400"/>
          </a:xfrm>
        </p:spPr>
        <p:txBody>
          <a:bodyPr>
            <a:normAutofit/>
          </a:bodyPr>
          <a:lstStyle/>
          <a:p>
            <a:r>
              <a:rPr lang="en-US" sz="2200" dirty="0" smtClean="0">
                <a:latin typeface="Arial Black" pitchFamily="34" charset="0"/>
              </a:rPr>
              <a:t>WHAT IS THE DEFINITION OF THE WORD TEMPERANCE?</a:t>
            </a:r>
          </a:p>
          <a:p>
            <a:r>
              <a:rPr lang="en-US" sz="2200" dirty="0">
                <a:latin typeface="Arial Black" pitchFamily="34" charset="0"/>
              </a:rPr>
              <a:t>The meaning of the word temperance is moderation, self-control or self-restraint in what someone says or how they act. For example, if you eat just what you need at your meals without going back for second helpings, you are </a:t>
            </a:r>
            <a:r>
              <a:rPr lang="en-US" sz="2200" dirty="0" err="1">
                <a:latin typeface="Arial Black" pitchFamily="34" charset="0"/>
              </a:rPr>
              <a:t>practising</a:t>
            </a:r>
            <a:r>
              <a:rPr lang="en-US" sz="2200" dirty="0">
                <a:latin typeface="Arial Black" pitchFamily="34" charset="0"/>
              </a:rPr>
              <a:t> temperance. If you hold yourself back from uttering a </a:t>
            </a:r>
            <a:r>
              <a:rPr lang="en-US" sz="2200" dirty="0" err="1">
                <a:latin typeface="Arial Black" pitchFamily="34" charset="0"/>
              </a:rPr>
              <a:t>sacrcastic</a:t>
            </a:r>
            <a:r>
              <a:rPr lang="en-US" sz="2200" dirty="0">
                <a:latin typeface="Arial Black" pitchFamily="34" charset="0"/>
              </a:rPr>
              <a:t> comment, even though someone may provoke you, you are </a:t>
            </a:r>
            <a:r>
              <a:rPr lang="en-US" sz="2200" dirty="0" err="1">
                <a:latin typeface="Arial Black" pitchFamily="34" charset="0"/>
              </a:rPr>
              <a:t>practising</a:t>
            </a:r>
            <a:r>
              <a:rPr lang="en-US" sz="2200" dirty="0">
                <a:latin typeface="Arial Black" pitchFamily="34" charset="0"/>
              </a:rPr>
              <a:t> temperance. </a:t>
            </a:r>
          </a:p>
          <a:p>
            <a:endParaRPr lang="en-US" sz="2200" dirty="0">
              <a:latin typeface="Arial Black" pitchFamily="34" charset="0"/>
            </a:endParaRPr>
          </a:p>
          <a:p>
            <a:r>
              <a:rPr lang="en-US" sz="2200" dirty="0">
                <a:latin typeface="Arial Black" pitchFamily="34" charset="0"/>
              </a:rPr>
              <a:t>Temperance, in some circles, has come to mean complete abstinence from alcoholic drinks, but that is not its original </a:t>
            </a:r>
            <a:r>
              <a:rPr lang="en-US" sz="2200" dirty="0" smtClean="0">
                <a:latin typeface="Arial Black" pitchFamily="34" charset="0"/>
              </a:rPr>
              <a:t>meaning</a:t>
            </a:r>
            <a:endParaRPr lang="en-US" sz="2200" dirty="0">
              <a:latin typeface="Arial Black" pitchFamily="34" charset="0"/>
            </a:endParaRPr>
          </a:p>
        </p:txBody>
      </p:sp>
    </p:spTree>
    <p:extLst>
      <p:ext uri="{BB962C8B-B14F-4D97-AF65-F5344CB8AC3E}">
        <p14:creationId xmlns:p14="http://schemas.microsoft.com/office/powerpoint/2010/main" val="1737187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066800"/>
            <a:ext cx="4495800" cy="5791200"/>
          </a:xfrm>
        </p:spPr>
        <p:txBody>
          <a:bodyPr>
            <a:normAutofit fontScale="77500" lnSpcReduction="20000"/>
          </a:bodyPr>
          <a:lstStyle/>
          <a:p>
            <a:r>
              <a:rPr lang="en-US" dirty="0"/>
              <a:t>THE OPPOSITE OF TEMPERANCE IS : </a:t>
            </a:r>
          </a:p>
          <a:p>
            <a:r>
              <a:rPr lang="en-US" dirty="0" smtClean="0"/>
              <a:t>INTEMPERANCE</a:t>
            </a:r>
          </a:p>
          <a:p>
            <a:r>
              <a:rPr lang="en-US" dirty="0" smtClean="0"/>
              <a:t>Antonyms </a:t>
            </a:r>
            <a:r>
              <a:rPr lang="en-US" dirty="0"/>
              <a:t>of temperance:</a:t>
            </a:r>
          </a:p>
          <a:p>
            <a:r>
              <a:rPr lang="en-US" dirty="0"/>
              <a:t>intemperance, drunkenness, greed, reveling, sensuality, excess, revelry, wantonness, gluttony, intoxication, self-indulgence, superfluity, extremeness, extremity, unconstraint, unrestraint, extremism, radicalness, irrationality, unreasonableness, insobriety, excessiveness, immoderacy, immoderateness, immoderation, intemperateness, rapaciousness, rapacity, voraciousness, voracity, hedonism, </a:t>
            </a:r>
            <a:r>
              <a:rPr lang="en-US" dirty="0" err="1"/>
              <a:t>sybaritism</a:t>
            </a:r>
            <a:r>
              <a:rPr lang="en-US" dirty="0" smtClean="0"/>
              <a:t>.</a:t>
            </a:r>
            <a:endParaRPr lang="en-US" dirty="0"/>
          </a:p>
        </p:txBody>
      </p:sp>
      <p:sp>
        <p:nvSpPr>
          <p:cNvPr id="2" name="Title 1"/>
          <p:cNvSpPr>
            <a:spLocks noGrp="1"/>
          </p:cNvSpPr>
          <p:nvPr>
            <p:ph type="title"/>
          </p:nvPr>
        </p:nvSpPr>
        <p:spPr>
          <a:xfrm>
            <a:off x="0" y="27709"/>
            <a:ext cx="9144000" cy="1115292"/>
          </a:xfrm>
        </p:spPr>
        <p:txBody>
          <a:bodyPr/>
          <a:lstStyle/>
          <a:p>
            <a:pPr algn="ctr"/>
            <a:r>
              <a:rPr lang="en-US" sz="3600" b="1" dirty="0">
                <a:solidFill>
                  <a:srgbClr val="7030A0"/>
                </a:solidFill>
                <a:latin typeface="Algerian" pitchFamily="82" charset="0"/>
              </a:rPr>
              <a:t>THE FRUIT OF THE SPIRIT </a:t>
            </a:r>
            <a:r>
              <a:rPr lang="en-US" sz="3600" b="1" dirty="0" smtClean="0">
                <a:solidFill>
                  <a:srgbClr val="7030A0"/>
                </a:solidFill>
                <a:latin typeface="Algerian" pitchFamily="82" charset="0"/>
              </a:rPr>
              <a:t>IS: TEMPERANCE.</a:t>
            </a:r>
            <a:endParaRPr lang="en-US" sz="3600"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657350"/>
            <a:ext cx="44196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a:xfrm>
            <a:off x="4700016" y="1097280"/>
            <a:ext cx="4443984" cy="5760720"/>
          </a:xfrm>
        </p:spPr>
        <p:txBody>
          <a:bodyPr>
            <a:normAutofit fontScale="77500" lnSpcReduction="20000"/>
          </a:bodyPr>
          <a:lstStyle/>
          <a:p>
            <a:pPr algn="ctr"/>
            <a:r>
              <a:rPr lang="en-US" sz="2000" dirty="0" smtClean="0"/>
              <a:t>          </a:t>
            </a:r>
            <a:r>
              <a:rPr lang="en-US" sz="2600" u="sng" dirty="0" smtClean="0">
                <a:solidFill>
                  <a:schemeClr val="accent2"/>
                </a:solidFill>
              </a:rPr>
              <a:t>BLAMING ONE FOR YOUR MISTAKE</a:t>
            </a:r>
            <a:endParaRPr lang="en-US" sz="2600" u="sng" dirty="0">
              <a:solidFill>
                <a:schemeClr val="accent2"/>
              </a:solidFill>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343400"/>
            <a:ext cx="4495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258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600200"/>
            <a:ext cx="4495800" cy="5257800"/>
          </a:xfrm>
        </p:spPr>
        <p:txBody>
          <a:bodyPr>
            <a:normAutofit fontScale="47500" lnSpcReduction="20000"/>
          </a:bodyPr>
          <a:lstStyle/>
          <a:p>
            <a:r>
              <a:rPr lang="en-US" sz="4400" u="sng" dirty="0" smtClean="0">
                <a:solidFill>
                  <a:srgbClr val="FF0000"/>
                </a:solidFill>
                <a:latin typeface="Arial Black" pitchFamily="34" charset="0"/>
              </a:rPr>
              <a:t>2 </a:t>
            </a:r>
            <a:r>
              <a:rPr lang="en-US" sz="4400" u="sng" dirty="0">
                <a:solidFill>
                  <a:srgbClr val="FF0000"/>
                </a:solidFill>
                <a:latin typeface="Arial Black" pitchFamily="34" charset="0"/>
              </a:rPr>
              <a:t>Peter 1:5-8</a:t>
            </a:r>
          </a:p>
          <a:p>
            <a:r>
              <a:rPr lang="en-US" sz="4400" dirty="0" smtClean="0">
                <a:latin typeface="Arial Black" pitchFamily="34" charset="0"/>
              </a:rPr>
              <a:t>“</a:t>
            </a:r>
            <a:r>
              <a:rPr lang="en-US" sz="4400" dirty="0">
                <a:latin typeface="Arial Black" pitchFamily="34" charset="0"/>
              </a:rPr>
              <a:t>And beside this, giving all diligence, add to your faith virtue; and to virtue knowledge; And to knowledge temperance; and to temperance patience; and to patience godliness: And to godliness brotherly kindness; and to brother kindness charity.  For if these things be in you, and abound, they make you that ye shall neither be barren or unfruitful in the knowledge of our Lord </a:t>
            </a:r>
            <a:r>
              <a:rPr lang="en-US" sz="4400" dirty="0" smtClean="0">
                <a:latin typeface="Arial Black" pitchFamily="34" charset="0"/>
              </a:rPr>
              <a:t>Jesus </a:t>
            </a:r>
            <a:r>
              <a:rPr lang="en-US" sz="4400" dirty="0">
                <a:latin typeface="Arial Black" pitchFamily="34" charset="0"/>
              </a:rPr>
              <a:t>Christ.” </a:t>
            </a:r>
          </a:p>
        </p:txBody>
      </p:sp>
      <p:sp>
        <p:nvSpPr>
          <p:cNvPr id="2" name="Title 1"/>
          <p:cNvSpPr>
            <a:spLocks noGrp="1"/>
          </p:cNvSpPr>
          <p:nvPr>
            <p:ph type="title"/>
          </p:nvPr>
        </p:nvSpPr>
        <p:spPr>
          <a:xfrm>
            <a:off x="0" y="27708"/>
            <a:ext cx="9144000" cy="1543917"/>
          </a:xfrm>
        </p:spPr>
        <p:txBody>
          <a:bodyPr/>
          <a:lstStyle/>
          <a:p>
            <a:pPr algn="ctr"/>
            <a:r>
              <a:rPr lang="en-US" b="1" dirty="0">
                <a:solidFill>
                  <a:srgbClr val="7030A0"/>
                </a:solidFill>
                <a:latin typeface="Algerian" pitchFamily="82" charset="0"/>
              </a:rPr>
              <a:t>THE FRUIT OF THE SPIRIT </a:t>
            </a:r>
            <a:r>
              <a:rPr lang="en-US" b="1" dirty="0" smtClean="0">
                <a:solidFill>
                  <a:srgbClr val="7030A0"/>
                </a:solidFill>
                <a:latin typeface="Algerian" pitchFamily="82" charset="0"/>
              </a:rPr>
              <a:t>IS: TEMPERANCE.</a:t>
            </a:r>
            <a:r>
              <a:rPr lang="en-US" b="1" dirty="0">
                <a:solidFill>
                  <a:srgbClr val="7030A0"/>
                </a:solidFill>
                <a:latin typeface="Algerian" pitchFamily="82" charset="0"/>
              </a:rPr>
              <a:t/>
            </a:r>
            <a:br>
              <a:rPr lang="en-US" b="1" dirty="0">
                <a:solidFill>
                  <a:srgbClr val="7030A0"/>
                </a:solidFill>
                <a:latin typeface="Algerian" pitchFamily="82" charset="0"/>
              </a:rPr>
            </a:br>
            <a:r>
              <a:rPr lang="en-US" b="1" dirty="0">
                <a:solidFill>
                  <a:schemeClr val="accent2"/>
                </a:solidFill>
                <a:latin typeface="Algerian" pitchFamily="82" charset="0"/>
              </a:rPr>
              <a:t>What does God’s word say about Temperance</a:t>
            </a:r>
            <a:r>
              <a:rPr lang="en-US" b="1" dirty="0" smtClean="0">
                <a:solidFill>
                  <a:schemeClr val="accent2"/>
                </a:solidFill>
                <a:latin typeface="Algerian" pitchFamily="82" charset="0"/>
              </a:rPr>
              <a:t>?</a:t>
            </a:r>
            <a:endParaRPr lang="en-US" dirty="0">
              <a:solidFill>
                <a:schemeClr val="accent2"/>
              </a:solidFill>
            </a:endParaRPr>
          </a:p>
        </p:txBody>
      </p:sp>
      <p:sp>
        <p:nvSpPr>
          <p:cNvPr id="5" name="Content Placeholder 4"/>
          <p:cNvSpPr>
            <a:spLocks noGrp="1"/>
          </p:cNvSpPr>
          <p:nvPr>
            <p:ph sz="half" idx="2"/>
          </p:nvPr>
        </p:nvSpPr>
        <p:spPr>
          <a:xfrm>
            <a:off x="4700016" y="1524000"/>
            <a:ext cx="4443984" cy="5334000"/>
          </a:xfrm>
        </p:spPr>
        <p:txBody>
          <a:bodyPr>
            <a:noAutofit/>
          </a:bodyPr>
          <a:lstStyle/>
          <a:p>
            <a:r>
              <a:rPr lang="fr-FR" sz="1800" u="sng" dirty="0">
                <a:solidFill>
                  <a:schemeClr val="accent3">
                    <a:lumMod val="75000"/>
                  </a:schemeClr>
                </a:solidFill>
                <a:latin typeface="Arial Black" pitchFamily="34" charset="0"/>
              </a:rPr>
              <a:t>2 Pierre 1:5-8</a:t>
            </a:r>
          </a:p>
          <a:p>
            <a:r>
              <a:rPr lang="fr-FR" sz="1800" dirty="0" smtClean="0">
                <a:solidFill>
                  <a:schemeClr val="accent2"/>
                </a:solidFill>
                <a:latin typeface="Arial Black" pitchFamily="34" charset="0"/>
              </a:rPr>
              <a:t> </a:t>
            </a:r>
            <a:r>
              <a:rPr lang="fr-FR" sz="1800" dirty="0">
                <a:solidFill>
                  <a:schemeClr val="accent2"/>
                </a:solidFill>
                <a:latin typeface="Arial Black" pitchFamily="34" charset="0"/>
              </a:rPr>
              <a:t>à cause de cela même, faites tous vos efforts pour joindre à votre foi la vertu, à la vertu la science,</a:t>
            </a:r>
          </a:p>
          <a:p>
            <a:r>
              <a:rPr lang="fr-FR" sz="1800" dirty="0" smtClean="0">
                <a:solidFill>
                  <a:schemeClr val="accent2"/>
                </a:solidFill>
                <a:latin typeface="Arial Black" pitchFamily="34" charset="0"/>
              </a:rPr>
              <a:t>6 </a:t>
            </a:r>
            <a:r>
              <a:rPr lang="fr-FR" sz="1800" dirty="0">
                <a:solidFill>
                  <a:schemeClr val="accent2"/>
                </a:solidFill>
                <a:latin typeface="Arial Black" pitchFamily="34" charset="0"/>
              </a:rPr>
              <a:t>à la science la tempérance, à la tempérance la patience, à la patience la piété,</a:t>
            </a:r>
          </a:p>
          <a:p>
            <a:r>
              <a:rPr lang="fr-FR" sz="1800" dirty="0" smtClean="0">
                <a:solidFill>
                  <a:schemeClr val="accent2"/>
                </a:solidFill>
                <a:latin typeface="Arial Black" pitchFamily="34" charset="0"/>
              </a:rPr>
              <a:t>7 </a:t>
            </a:r>
            <a:r>
              <a:rPr lang="fr-FR" sz="1800" dirty="0">
                <a:solidFill>
                  <a:schemeClr val="accent2"/>
                </a:solidFill>
                <a:latin typeface="Arial Black" pitchFamily="34" charset="0"/>
              </a:rPr>
              <a:t>à la piété l'amour fraternel, à l'amour fraternel la charité.</a:t>
            </a:r>
          </a:p>
          <a:p>
            <a:r>
              <a:rPr lang="fr-FR" sz="1800" dirty="0" smtClean="0">
                <a:solidFill>
                  <a:schemeClr val="accent2"/>
                </a:solidFill>
                <a:latin typeface="Arial Black" pitchFamily="34" charset="0"/>
              </a:rPr>
              <a:t>8 </a:t>
            </a:r>
            <a:r>
              <a:rPr lang="fr-FR" sz="1800" dirty="0">
                <a:solidFill>
                  <a:schemeClr val="accent2"/>
                </a:solidFill>
                <a:latin typeface="Arial Black" pitchFamily="34" charset="0"/>
              </a:rPr>
              <a:t>Car si ces choses sont en vous, et y sont avec abondance, elles ne vous laisseront point oisifs ni stériles pour la connaissance de notre Seigneur Jésus Christ</a:t>
            </a:r>
            <a:r>
              <a:rPr lang="fr-FR" sz="1800" dirty="0" smtClean="0">
                <a:solidFill>
                  <a:schemeClr val="accent2"/>
                </a:solidFill>
                <a:latin typeface="Arial Black" pitchFamily="34" charset="0"/>
              </a:rPr>
              <a:t>.</a:t>
            </a:r>
            <a:endParaRPr lang="fr-FR" sz="1800" dirty="0">
              <a:solidFill>
                <a:schemeClr val="accent2"/>
              </a:solidFill>
              <a:latin typeface="Arial Black" pitchFamily="34" charset="0"/>
            </a:endParaRPr>
          </a:p>
        </p:txBody>
      </p:sp>
    </p:spTree>
    <p:extLst>
      <p:ext uri="{BB962C8B-B14F-4D97-AF65-F5344CB8AC3E}">
        <p14:creationId xmlns:p14="http://schemas.microsoft.com/office/powerpoint/2010/main" val="3812252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600200"/>
            <a:ext cx="4495800" cy="5257800"/>
          </a:xfrm>
        </p:spPr>
        <p:txBody>
          <a:bodyPr>
            <a:normAutofit fontScale="47500" lnSpcReduction="20000"/>
          </a:bodyPr>
          <a:lstStyle/>
          <a:p>
            <a:r>
              <a:rPr lang="en-US" sz="4400" dirty="0">
                <a:latin typeface="Arial Black" pitchFamily="34" charset="0"/>
              </a:rPr>
              <a:t> 1 Cor. </a:t>
            </a:r>
            <a:r>
              <a:rPr lang="en-US" sz="4400" dirty="0" smtClean="0">
                <a:latin typeface="Arial Black" pitchFamily="34" charset="0"/>
              </a:rPr>
              <a:t>2:27-28</a:t>
            </a:r>
          </a:p>
          <a:p>
            <a:r>
              <a:rPr lang="en-US" sz="5100" dirty="0" smtClean="0">
                <a:latin typeface="Arial Black" pitchFamily="34" charset="0"/>
              </a:rPr>
              <a:t>“</a:t>
            </a:r>
            <a:r>
              <a:rPr lang="en-US" sz="5100" dirty="0">
                <a:latin typeface="Arial Black" pitchFamily="34" charset="0"/>
              </a:rPr>
              <a:t>Know ye not that they which run in a race run all, but one </a:t>
            </a:r>
            <a:r>
              <a:rPr lang="en-US" sz="5100" dirty="0" err="1">
                <a:latin typeface="Arial Black" pitchFamily="34" charset="0"/>
              </a:rPr>
              <a:t>receiveth</a:t>
            </a:r>
            <a:r>
              <a:rPr lang="en-US" sz="5100" dirty="0">
                <a:latin typeface="Arial Black" pitchFamily="34" charset="0"/>
              </a:rPr>
              <a:t> the price?  So run, that ye may obtain.  And every man that </a:t>
            </a:r>
            <a:r>
              <a:rPr lang="en-US" sz="5100" dirty="0" err="1">
                <a:latin typeface="Arial Black" pitchFamily="34" charset="0"/>
              </a:rPr>
              <a:t>striveth</a:t>
            </a:r>
            <a:r>
              <a:rPr lang="en-US" sz="5100" dirty="0">
                <a:latin typeface="Arial Black" pitchFamily="34" charset="0"/>
              </a:rPr>
              <a:t> for the mastery is temperate in all things, Now they do it to obtain a corruptible crown; but we an incorruptible</a:t>
            </a:r>
            <a:r>
              <a:rPr lang="en-US" sz="5100" dirty="0" smtClean="0">
                <a:latin typeface="Arial Black" pitchFamily="34" charset="0"/>
              </a:rPr>
              <a:t>.”</a:t>
            </a:r>
            <a:endParaRPr lang="en-US" sz="5100" dirty="0">
              <a:latin typeface="Arial Black" pitchFamily="34" charset="0"/>
            </a:endParaRPr>
          </a:p>
        </p:txBody>
      </p:sp>
      <p:sp>
        <p:nvSpPr>
          <p:cNvPr id="2" name="Title 1"/>
          <p:cNvSpPr>
            <a:spLocks noGrp="1"/>
          </p:cNvSpPr>
          <p:nvPr>
            <p:ph type="title"/>
          </p:nvPr>
        </p:nvSpPr>
        <p:spPr>
          <a:xfrm>
            <a:off x="0" y="27708"/>
            <a:ext cx="9144000" cy="1543917"/>
          </a:xfrm>
        </p:spPr>
        <p:txBody>
          <a:bodyPr/>
          <a:lstStyle/>
          <a:p>
            <a:pPr algn="ctr"/>
            <a:r>
              <a:rPr lang="en-US" b="1" dirty="0">
                <a:solidFill>
                  <a:srgbClr val="7030A0"/>
                </a:solidFill>
                <a:latin typeface="Algerian" pitchFamily="82" charset="0"/>
              </a:rPr>
              <a:t>THE FRUIT OF THE SPIRIT </a:t>
            </a:r>
            <a:r>
              <a:rPr lang="en-US" b="1" dirty="0" smtClean="0">
                <a:solidFill>
                  <a:srgbClr val="7030A0"/>
                </a:solidFill>
                <a:latin typeface="Algerian" pitchFamily="82" charset="0"/>
              </a:rPr>
              <a:t>IS: TEMPERANCE.</a:t>
            </a:r>
            <a:r>
              <a:rPr lang="en-US" b="1" dirty="0">
                <a:solidFill>
                  <a:srgbClr val="7030A0"/>
                </a:solidFill>
                <a:latin typeface="Algerian" pitchFamily="82" charset="0"/>
              </a:rPr>
              <a:t/>
            </a:r>
            <a:br>
              <a:rPr lang="en-US" b="1" dirty="0">
                <a:solidFill>
                  <a:srgbClr val="7030A0"/>
                </a:solidFill>
                <a:latin typeface="Algerian" pitchFamily="82" charset="0"/>
              </a:rPr>
            </a:br>
            <a:r>
              <a:rPr lang="en-US" b="1" dirty="0">
                <a:solidFill>
                  <a:schemeClr val="accent2"/>
                </a:solidFill>
                <a:latin typeface="Algerian" pitchFamily="82" charset="0"/>
              </a:rPr>
              <a:t>What does God’s word say about Temperance</a:t>
            </a:r>
            <a:r>
              <a:rPr lang="en-US" b="1" dirty="0" smtClean="0">
                <a:solidFill>
                  <a:schemeClr val="accent2"/>
                </a:solidFill>
                <a:latin typeface="Algerian" pitchFamily="82" charset="0"/>
              </a:rPr>
              <a:t>?</a:t>
            </a:r>
            <a:endParaRPr lang="en-US" dirty="0">
              <a:solidFill>
                <a:schemeClr val="accent2"/>
              </a:solidFill>
            </a:endParaRPr>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114800"/>
            <a:ext cx="4648200" cy="271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571625"/>
            <a:ext cx="245745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9450" y="1578552"/>
            <a:ext cx="211455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169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600200"/>
            <a:ext cx="4495800" cy="5257800"/>
          </a:xfrm>
        </p:spPr>
        <p:txBody>
          <a:bodyPr>
            <a:normAutofit fontScale="85000" lnSpcReduction="20000"/>
          </a:bodyPr>
          <a:lstStyle/>
          <a:p>
            <a:r>
              <a:rPr lang="en-US" dirty="0" smtClean="0"/>
              <a:t>TITUS 2:1-5</a:t>
            </a:r>
          </a:p>
          <a:p>
            <a:r>
              <a:rPr lang="en-US" dirty="0" smtClean="0"/>
              <a:t>“</a:t>
            </a:r>
            <a:r>
              <a:rPr lang="en-US" dirty="0"/>
              <a:t>But speak thou the things which become sound doctrine; </a:t>
            </a:r>
            <a:endParaRPr lang="en-US" dirty="0" smtClean="0"/>
          </a:p>
          <a:p>
            <a:r>
              <a:rPr lang="en-US" dirty="0" smtClean="0"/>
              <a:t>2 That </a:t>
            </a:r>
            <a:r>
              <a:rPr lang="en-US" dirty="0"/>
              <a:t>the aged men be sober, grave, temperate, sound in faith, in charity and in patience. </a:t>
            </a:r>
            <a:r>
              <a:rPr lang="en-US" dirty="0" smtClean="0"/>
              <a:t>3 </a:t>
            </a:r>
            <a:r>
              <a:rPr lang="en-US" dirty="0"/>
              <a:t>The aged women likewise, that they be in </a:t>
            </a:r>
            <a:r>
              <a:rPr lang="en-US" dirty="0" err="1"/>
              <a:t>behaviour</a:t>
            </a:r>
            <a:r>
              <a:rPr lang="en-US" dirty="0"/>
              <a:t>  as </a:t>
            </a:r>
            <a:r>
              <a:rPr lang="en-US" dirty="0" err="1"/>
              <a:t>becometh</a:t>
            </a:r>
            <a:r>
              <a:rPr lang="en-US" dirty="0"/>
              <a:t> holiness, </a:t>
            </a:r>
            <a:r>
              <a:rPr lang="en-US" dirty="0" smtClean="0"/>
              <a:t> </a:t>
            </a:r>
          </a:p>
          <a:p>
            <a:r>
              <a:rPr lang="en-US" dirty="0" smtClean="0"/>
              <a:t>4 Not </a:t>
            </a:r>
            <a:r>
              <a:rPr lang="en-US" dirty="0"/>
              <a:t>false accusers, not given to much wine, teacher of good things; </a:t>
            </a:r>
          </a:p>
        </p:txBody>
      </p:sp>
      <p:sp>
        <p:nvSpPr>
          <p:cNvPr id="4" name="Content Placeholder 3"/>
          <p:cNvSpPr>
            <a:spLocks noGrp="1"/>
          </p:cNvSpPr>
          <p:nvPr>
            <p:ph sz="half" idx="2"/>
          </p:nvPr>
        </p:nvSpPr>
        <p:spPr>
          <a:xfrm>
            <a:off x="4648200" y="1600200"/>
            <a:ext cx="4495800" cy="5257800"/>
          </a:xfrm>
        </p:spPr>
        <p:txBody>
          <a:bodyPr>
            <a:normAutofit fontScale="85000" lnSpcReduction="20000"/>
          </a:bodyPr>
          <a:lstStyle/>
          <a:p>
            <a:r>
              <a:rPr lang="fr-FR" dirty="0">
                <a:solidFill>
                  <a:schemeClr val="accent2"/>
                </a:solidFill>
              </a:rPr>
              <a:t>Tite </a:t>
            </a:r>
            <a:r>
              <a:rPr lang="fr-FR" dirty="0" smtClean="0">
                <a:solidFill>
                  <a:schemeClr val="accent2"/>
                </a:solidFill>
              </a:rPr>
              <a:t>2:1-5</a:t>
            </a:r>
            <a:endParaRPr lang="fr-FR" dirty="0">
              <a:solidFill>
                <a:schemeClr val="accent2"/>
              </a:solidFill>
            </a:endParaRPr>
          </a:p>
          <a:p>
            <a:r>
              <a:rPr lang="fr-FR" dirty="0" smtClean="0">
                <a:solidFill>
                  <a:schemeClr val="accent2"/>
                </a:solidFill>
              </a:rPr>
              <a:t>Pour </a:t>
            </a:r>
            <a:r>
              <a:rPr lang="fr-FR" dirty="0">
                <a:solidFill>
                  <a:schemeClr val="accent2"/>
                </a:solidFill>
              </a:rPr>
              <a:t>toi, dis les choses qui sont conformes à la </a:t>
            </a:r>
            <a:r>
              <a:rPr lang="fr-FR" dirty="0" smtClean="0">
                <a:solidFill>
                  <a:schemeClr val="accent2"/>
                </a:solidFill>
              </a:rPr>
              <a:t>saine doctrine. </a:t>
            </a:r>
          </a:p>
          <a:p>
            <a:r>
              <a:rPr lang="fr-FR" dirty="0" smtClean="0">
                <a:solidFill>
                  <a:schemeClr val="accent2"/>
                </a:solidFill>
              </a:rPr>
              <a:t>2 </a:t>
            </a:r>
            <a:r>
              <a:rPr lang="fr-FR" dirty="0">
                <a:solidFill>
                  <a:schemeClr val="accent2"/>
                </a:solidFill>
              </a:rPr>
              <a:t>Dis que les vieillards doivent être sobres, honnêtes, modérés, sains dans la foi, dans la charité, dans la </a:t>
            </a:r>
            <a:r>
              <a:rPr lang="fr-FR" dirty="0" smtClean="0">
                <a:solidFill>
                  <a:schemeClr val="accent2"/>
                </a:solidFill>
              </a:rPr>
              <a:t>patience. </a:t>
            </a:r>
          </a:p>
          <a:p>
            <a:r>
              <a:rPr lang="fr-FR" dirty="0" smtClean="0">
                <a:solidFill>
                  <a:schemeClr val="accent2"/>
                </a:solidFill>
              </a:rPr>
              <a:t>3 </a:t>
            </a:r>
            <a:r>
              <a:rPr lang="fr-FR" dirty="0">
                <a:solidFill>
                  <a:schemeClr val="accent2"/>
                </a:solidFill>
              </a:rPr>
              <a:t>Dis que les femmes âgées doivent aussi avoir l'extérieur qui convient à la sainteté, n'être ni médisantes, ni adonnées au vin; qu'elles doivent donner de bonnes </a:t>
            </a:r>
            <a:r>
              <a:rPr lang="fr-FR" dirty="0" smtClean="0">
                <a:solidFill>
                  <a:schemeClr val="accent2"/>
                </a:solidFill>
              </a:rPr>
              <a:t>instructions, </a:t>
            </a:r>
            <a:endParaRPr lang="fr-FR" dirty="0">
              <a:solidFill>
                <a:schemeClr val="accent2"/>
              </a:solidFill>
            </a:endParaRPr>
          </a:p>
        </p:txBody>
      </p:sp>
      <p:sp>
        <p:nvSpPr>
          <p:cNvPr id="2" name="Title 1"/>
          <p:cNvSpPr>
            <a:spLocks noGrp="1"/>
          </p:cNvSpPr>
          <p:nvPr>
            <p:ph type="title"/>
          </p:nvPr>
        </p:nvSpPr>
        <p:spPr>
          <a:xfrm>
            <a:off x="0" y="27708"/>
            <a:ext cx="9144000" cy="1420091"/>
          </a:xfrm>
        </p:spPr>
        <p:txBody>
          <a:bodyPr/>
          <a:lstStyle/>
          <a:p>
            <a:pPr algn="ctr"/>
            <a:r>
              <a:rPr lang="en-US" sz="5400" b="1" dirty="0">
                <a:solidFill>
                  <a:srgbClr val="7030A0"/>
                </a:solidFill>
                <a:latin typeface="Algerian" pitchFamily="82" charset="0"/>
              </a:rPr>
              <a:t>THE FRUIT OF THE SPIRIT IS</a:t>
            </a:r>
            <a:r>
              <a:rPr lang="en-US" sz="5400" b="1" dirty="0" smtClean="0">
                <a:solidFill>
                  <a:srgbClr val="7030A0"/>
                </a:solidFill>
                <a:latin typeface="Algerian" pitchFamily="82" charset="0"/>
              </a:rPr>
              <a:t>:</a:t>
            </a:r>
            <a:br>
              <a:rPr lang="en-US" sz="5400" b="1" dirty="0" smtClean="0">
                <a:solidFill>
                  <a:srgbClr val="7030A0"/>
                </a:solidFill>
                <a:latin typeface="Algerian" pitchFamily="82" charset="0"/>
              </a:rPr>
            </a:br>
            <a:r>
              <a:rPr lang="en-US" sz="5400" b="1" dirty="0" smtClean="0">
                <a:solidFill>
                  <a:srgbClr val="7030A0"/>
                </a:solidFill>
                <a:latin typeface="Algerian" pitchFamily="82" charset="0"/>
              </a:rPr>
              <a:t>TEMPERANCE.</a:t>
            </a:r>
            <a:endParaRPr lang="en-US" dirty="0"/>
          </a:p>
        </p:txBody>
      </p:sp>
    </p:spTree>
    <p:extLst>
      <p:ext uri="{BB962C8B-B14F-4D97-AF65-F5344CB8AC3E}">
        <p14:creationId xmlns:p14="http://schemas.microsoft.com/office/powerpoint/2010/main" val="1014226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600200"/>
            <a:ext cx="4495800" cy="5257800"/>
          </a:xfrm>
        </p:spPr>
        <p:txBody>
          <a:bodyPr/>
          <a:lstStyle/>
          <a:p>
            <a:r>
              <a:rPr lang="en-US" dirty="0" smtClean="0"/>
              <a:t>4 That </a:t>
            </a:r>
            <a:r>
              <a:rPr lang="en-US" dirty="0"/>
              <a:t>they may teach the young women to be sober, to love their husbands, to love their children. </a:t>
            </a:r>
            <a:endParaRPr lang="en-US" dirty="0" smtClean="0"/>
          </a:p>
          <a:p>
            <a:r>
              <a:rPr lang="en-US" dirty="0" smtClean="0"/>
              <a:t>5 </a:t>
            </a:r>
            <a:r>
              <a:rPr lang="en-US" dirty="0"/>
              <a:t>To be discreet, chaste, keepers at home, good obedient to their own husbands, that the word of God be not blasphemed.” </a:t>
            </a:r>
          </a:p>
        </p:txBody>
      </p:sp>
      <p:sp>
        <p:nvSpPr>
          <p:cNvPr id="4" name="Content Placeholder 3"/>
          <p:cNvSpPr>
            <a:spLocks noGrp="1"/>
          </p:cNvSpPr>
          <p:nvPr>
            <p:ph sz="half" idx="2"/>
          </p:nvPr>
        </p:nvSpPr>
        <p:spPr>
          <a:xfrm>
            <a:off x="4648200" y="1600200"/>
            <a:ext cx="4495800" cy="5257800"/>
          </a:xfrm>
        </p:spPr>
        <p:txBody>
          <a:bodyPr/>
          <a:lstStyle/>
          <a:p>
            <a:r>
              <a:rPr lang="en-US" dirty="0" smtClean="0">
                <a:solidFill>
                  <a:schemeClr val="accent2"/>
                </a:solidFill>
              </a:rPr>
              <a:t>4</a:t>
            </a:r>
            <a:r>
              <a:rPr lang="fr-FR" dirty="0" smtClean="0">
                <a:solidFill>
                  <a:schemeClr val="accent2"/>
                </a:solidFill>
              </a:rPr>
              <a:t> </a:t>
            </a:r>
            <a:r>
              <a:rPr lang="fr-FR" dirty="0">
                <a:solidFill>
                  <a:schemeClr val="accent2"/>
                </a:solidFill>
              </a:rPr>
              <a:t>dans le but d'apprendre aux jeunes femmes à aimer leurs maris et leurs enfants, </a:t>
            </a:r>
            <a:endParaRPr lang="fr-FR" dirty="0" smtClean="0">
              <a:solidFill>
                <a:schemeClr val="accent2"/>
              </a:solidFill>
            </a:endParaRPr>
          </a:p>
          <a:p>
            <a:r>
              <a:rPr lang="fr-FR" dirty="0" smtClean="0">
                <a:solidFill>
                  <a:schemeClr val="accent2"/>
                </a:solidFill>
              </a:rPr>
              <a:t>5 </a:t>
            </a:r>
            <a:r>
              <a:rPr lang="fr-FR" dirty="0">
                <a:solidFill>
                  <a:schemeClr val="accent2"/>
                </a:solidFill>
              </a:rPr>
              <a:t>à être retenues, chastes, occupées aux soins domestiques, bonnes, soumises à leurs maris, afin que la parole de Dieu ne soit pas blasphémée.</a:t>
            </a:r>
          </a:p>
          <a:p>
            <a:endParaRPr lang="en-US" dirty="0"/>
          </a:p>
        </p:txBody>
      </p:sp>
      <p:sp>
        <p:nvSpPr>
          <p:cNvPr id="2" name="Title 1"/>
          <p:cNvSpPr>
            <a:spLocks noGrp="1"/>
          </p:cNvSpPr>
          <p:nvPr>
            <p:ph type="title"/>
          </p:nvPr>
        </p:nvSpPr>
        <p:spPr>
          <a:xfrm>
            <a:off x="0" y="27708"/>
            <a:ext cx="9144000" cy="1420091"/>
          </a:xfrm>
        </p:spPr>
        <p:txBody>
          <a:bodyPr/>
          <a:lstStyle/>
          <a:p>
            <a:pPr algn="ctr"/>
            <a:r>
              <a:rPr lang="en-US" sz="5400" b="1" dirty="0">
                <a:solidFill>
                  <a:srgbClr val="7030A0"/>
                </a:solidFill>
                <a:latin typeface="Algerian" pitchFamily="82" charset="0"/>
              </a:rPr>
              <a:t>THE FRUIT OF THE SPIRIT IS</a:t>
            </a:r>
            <a:r>
              <a:rPr lang="en-US" sz="5400" b="1" dirty="0" smtClean="0">
                <a:solidFill>
                  <a:srgbClr val="7030A0"/>
                </a:solidFill>
                <a:latin typeface="Algerian" pitchFamily="82" charset="0"/>
              </a:rPr>
              <a:t>:</a:t>
            </a:r>
            <a:br>
              <a:rPr lang="en-US" sz="5400" b="1" dirty="0" smtClean="0">
                <a:solidFill>
                  <a:srgbClr val="7030A0"/>
                </a:solidFill>
                <a:latin typeface="Algerian" pitchFamily="82" charset="0"/>
              </a:rPr>
            </a:br>
            <a:r>
              <a:rPr lang="en-US" sz="5400" b="1" dirty="0" smtClean="0">
                <a:solidFill>
                  <a:srgbClr val="7030A0"/>
                </a:solidFill>
                <a:latin typeface="Algerian" pitchFamily="82" charset="0"/>
              </a:rPr>
              <a:t>TEMPERANCE.</a:t>
            </a:r>
            <a:endParaRPr lang="en-US" dirty="0"/>
          </a:p>
        </p:txBody>
      </p:sp>
    </p:spTree>
    <p:extLst>
      <p:ext uri="{BB962C8B-B14F-4D97-AF65-F5344CB8AC3E}">
        <p14:creationId xmlns:p14="http://schemas.microsoft.com/office/powerpoint/2010/main" val="2945309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85875"/>
            <a:ext cx="4495800" cy="5572125"/>
          </a:xfrm>
        </p:spPr>
        <p:txBody>
          <a:bodyPr>
            <a:normAutofit fontScale="85000" lnSpcReduction="10000"/>
          </a:bodyPr>
          <a:lstStyle/>
          <a:p>
            <a:r>
              <a:rPr lang="en-US" dirty="0"/>
              <a:t>INTEMPERANCE </a:t>
            </a:r>
            <a:r>
              <a:rPr lang="en-US" dirty="0" smtClean="0"/>
              <a:t>PEOPLE;</a:t>
            </a:r>
          </a:p>
          <a:p>
            <a:r>
              <a:rPr lang="en-US" dirty="0" smtClean="0"/>
              <a:t>1- SMOKE</a:t>
            </a:r>
          </a:p>
          <a:p>
            <a:r>
              <a:rPr lang="en-US" dirty="0" smtClean="0"/>
              <a:t>2- DRINK ALCOHOL</a:t>
            </a:r>
          </a:p>
          <a:p>
            <a:r>
              <a:rPr lang="en-US" dirty="0" smtClean="0"/>
              <a:t>3- FIGHT</a:t>
            </a:r>
          </a:p>
          <a:p>
            <a:r>
              <a:rPr lang="en-US" dirty="0" smtClean="0"/>
              <a:t>4- CUST</a:t>
            </a:r>
          </a:p>
          <a:p>
            <a:r>
              <a:rPr lang="en-US" dirty="0" smtClean="0"/>
              <a:t>5- HAS NO PATIENT</a:t>
            </a:r>
          </a:p>
          <a:p>
            <a:r>
              <a:rPr lang="en-US" dirty="0" smtClean="0"/>
              <a:t>6- </a:t>
            </a:r>
            <a:r>
              <a:rPr lang="en-US" sz="2400" dirty="0" smtClean="0"/>
              <a:t>GOT MARRIED COUPLE TIMES WHILE THEIR PARTNERS STILL ALIVE.</a:t>
            </a:r>
          </a:p>
          <a:p>
            <a:r>
              <a:rPr lang="en-US" sz="2400" dirty="0" smtClean="0"/>
              <a:t>7-DON’T  KEEP GOD COMMANDMENTS</a:t>
            </a:r>
          </a:p>
          <a:p>
            <a:r>
              <a:rPr lang="en-US" sz="2400" dirty="0" smtClean="0"/>
              <a:t>8- QUICK TO GET UNGRY ALL THE TIME</a:t>
            </a:r>
          </a:p>
          <a:p>
            <a:r>
              <a:rPr lang="en-US" sz="2400" dirty="0" smtClean="0"/>
              <a:t>9- DON’T THINK BEFORE THEY RE-ACTED.</a:t>
            </a:r>
          </a:p>
          <a:p>
            <a:r>
              <a:rPr lang="en-US" sz="2400" dirty="0" smtClean="0"/>
              <a:t>10- WILL NOT GET TO HEAVEN</a:t>
            </a:r>
          </a:p>
          <a:p>
            <a:endParaRPr lang="en-US" dirty="0"/>
          </a:p>
        </p:txBody>
      </p:sp>
      <p:sp>
        <p:nvSpPr>
          <p:cNvPr id="2" name="Title 1"/>
          <p:cNvSpPr>
            <a:spLocks noGrp="1"/>
          </p:cNvSpPr>
          <p:nvPr>
            <p:ph type="title"/>
          </p:nvPr>
        </p:nvSpPr>
        <p:spPr>
          <a:xfrm>
            <a:off x="0" y="27709"/>
            <a:ext cx="9144000" cy="1115292"/>
          </a:xfrm>
        </p:spPr>
        <p:txBody>
          <a:bodyPr/>
          <a:lstStyle/>
          <a:p>
            <a:pPr algn="ctr"/>
            <a:r>
              <a:rPr lang="en-US" b="1" dirty="0">
                <a:solidFill>
                  <a:srgbClr val="7030A0"/>
                </a:solidFill>
                <a:latin typeface="Algerian" pitchFamily="82" charset="0"/>
              </a:rPr>
              <a:t>THE FRUIT OF THE SPIRIT </a:t>
            </a:r>
            <a:r>
              <a:rPr lang="en-US" b="1" dirty="0" smtClean="0">
                <a:solidFill>
                  <a:srgbClr val="7030A0"/>
                </a:solidFill>
                <a:latin typeface="Algerian" pitchFamily="82" charset="0"/>
              </a:rPr>
              <a:t>IS: TEMPERANCE.</a:t>
            </a:r>
            <a:endParaRPr lang="en-US" dirty="0"/>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948546"/>
            <a:ext cx="4572000" cy="290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1285875"/>
            <a:ext cx="45720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628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315</TotalTime>
  <Words>924</Words>
  <Application>Microsoft Office PowerPoint</Application>
  <PresentationFormat>On-screen Show (4:3)</PresentationFormat>
  <Paragraphs>62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Angles</vt:lpstr>
      <vt:lpstr>THE FRUIT OF THE SPIRIT IS:</vt:lpstr>
      <vt:lpstr>THE FRUIT OF THE SPIRIT IS: TEMPERANCE.</vt:lpstr>
      <vt:lpstr>THE FRUIT OF THE SPIRIT IS: TEMPERANCE.</vt:lpstr>
      <vt:lpstr>THE FRUIT OF THE SPIRIT IS: TEMPERANCE.</vt:lpstr>
      <vt:lpstr>THE FRUIT OF THE SPIRIT IS: TEMPERANCE. What does God’s word say about Temperance?</vt:lpstr>
      <vt:lpstr>THE FRUIT OF THE SPIRIT IS: TEMPERANCE. What does God’s word say about Temperance?</vt:lpstr>
      <vt:lpstr>THE FRUIT OF THE SPIRIT IS: TEMPERANCE.</vt:lpstr>
      <vt:lpstr>THE FRUIT OF THE SPIRIT IS: TEMPERANCE.</vt:lpstr>
      <vt:lpstr>THE FRUIT OF THE SPIRIT IS: TEMPERANCE.</vt:lpstr>
      <vt:lpstr>THE FRUIT OF THE SPIRIT IS: TEMPERANCE.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FRUIT OF THE SPIRIT IS:</dc:title>
  <dc:creator>2012</dc:creator>
  <cp:lastModifiedBy>Owner</cp:lastModifiedBy>
  <cp:revision>23</cp:revision>
  <dcterms:created xsi:type="dcterms:W3CDTF">2012-12-16T12:32:33Z</dcterms:created>
  <dcterms:modified xsi:type="dcterms:W3CDTF">2015-06-16T20:42:05Z</dcterms:modified>
</cp:coreProperties>
</file>